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comments/comment3.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notesSlides/notesSlide31.xml" ContentType="application/vnd.openxmlformats-officedocument.presentationml.notesSlide+xml"/>
  <Override PartName="/ppt/charts/chart2.xml" ContentType="application/vnd.openxmlformats-officedocument.drawingml.chart+xml"/>
  <Override PartName="/ppt/notesSlides/notesSlide32.xml" ContentType="application/vnd.openxmlformats-officedocument.presentationml.notesSlide+xml"/>
  <Override PartName="/ppt/charts/chart3.xml" ContentType="application/vnd.openxmlformats-officedocument.drawingml.chart+xml"/>
  <Override PartName="/ppt/notesSlides/notesSlide33.xml" ContentType="application/vnd.openxmlformats-officedocument.presentationml.notesSlide+xml"/>
  <Override PartName="/ppt/charts/chart4.xml" ContentType="application/vnd.openxmlformats-officedocument.drawingml.chart+xml"/>
  <Override PartName="/ppt/notesSlides/notesSlide34.xml" ContentType="application/vnd.openxmlformats-officedocument.presentationml.notesSlide+xml"/>
  <Override PartName="/ppt/charts/chart5.xml" ContentType="application/vnd.openxmlformats-officedocument.drawingml.chart+xml"/>
  <Override PartName="/ppt/notesSlides/notesSlide35.xml" ContentType="application/vnd.openxmlformats-officedocument.presentationml.notesSlide+xml"/>
  <Override PartName="/ppt/charts/chart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notesMasterIdLst>
    <p:notesMasterId r:id="rId43"/>
  </p:notesMasterIdLst>
  <p:handoutMasterIdLst>
    <p:handoutMasterId r:id="rId44"/>
  </p:handoutMasterIdLst>
  <p:sldIdLst>
    <p:sldId id="302" r:id="rId3"/>
    <p:sldId id="360" r:id="rId4"/>
    <p:sldId id="353" r:id="rId5"/>
    <p:sldId id="354" r:id="rId6"/>
    <p:sldId id="355" r:id="rId7"/>
    <p:sldId id="356" r:id="rId8"/>
    <p:sldId id="357" r:id="rId9"/>
    <p:sldId id="336" r:id="rId10"/>
    <p:sldId id="337" r:id="rId11"/>
    <p:sldId id="338" r:id="rId12"/>
    <p:sldId id="339" r:id="rId13"/>
    <p:sldId id="340" r:id="rId14"/>
    <p:sldId id="341" r:id="rId15"/>
    <p:sldId id="342" r:id="rId16"/>
    <p:sldId id="358" r:id="rId17"/>
    <p:sldId id="343" r:id="rId18"/>
    <p:sldId id="344" r:id="rId19"/>
    <p:sldId id="345" r:id="rId20"/>
    <p:sldId id="346" r:id="rId21"/>
    <p:sldId id="347" r:id="rId22"/>
    <p:sldId id="359" r:id="rId23"/>
    <p:sldId id="348" r:id="rId24"/>
    <p:sldId id="349" r:id="rId25"/>
    <p:sldId id="350" r:id="rId26"/>
    <p:sldId id="351" r:id="rId27"/>
    <p:sldId id="352" r:id="rId28"/>
    <p:sldId id="335" r:id="rId29"/>
    <p:sldId id="307" r:id="rId30"/>
    <p:sldId id="321" r:id="rId31"/>
    <p:sldId id="309" r:id="rId32"/>
    <p:sldId id="310" r:id="rId33"/>
    <p:sldId id="311" r:id="rId34"/>
    <p:sldId id="312" r:id="rId35"/>
    <p:sldId id="313" r:id="rId36"/>
    <p:sldId id="314" r:id="rId37"/>
    <p:sldId id="315" r:id="rId38"/>
    <p:sldId id="316" r:id="rId39"/>
    <p:sldId id="317" r:id="rId40"/>
    <p:sldId id="318" r:id="rId41"/>
    <p:sldId id="319" r:id="rId42"/>
  </p:sldIdLst>
  <p:sldSz cx="9144000" cy="6858000" type="screen4x3"/>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57711E6-93A9-41BF-840A-C1F72D258C1E}">
          <p14:sldIdLst>
            <p14:sldId id="302"/>
            <p14:sldId id="360"/>
            <p14:sldId id="353"/>
            <p14:sldId id="354"/>
            <p14:sldId id="355"/>
            <p14:sldId id="356"/>
          </p14:sldIdLst>
        </p14:section>
        <p14:section name="Object Detectrion" id="{1EAC03A4-AD91-4A4A-8E9E-6D5836CA6C4E}">
          <p14:sldIdLst>
            <p14:sldId id="357"/>
            <p14:sldId id="336"/>
            <p14:sldId id="337"/>
            <p14:sldId id="338"/>
            <p14:sldId id="339"/>
            <p14:sldId id="340"/>
            <p14:sldId id="341"/>
            <p14:sldId id="342"/>
          </p14:sldIdLst>
        </p14:section>
        <p14:section name="Tracking" id="{D6B3BA2A-CA0A-452E-A2EF-CE2E2E7512C2}">
          <p14:sldIdLst>
            <p14:sldId id="358"/>
            <p14:sldId id="343"/>
            <p14:sldId id="344"/>
            <p14:sldId id="345"/>
            <p14:sldId id="346"/>
            <p14:sldId id="347"/>
          </p14:sldIdLst>
        </p14:section>
        <p14:section name="Wrap-up" id="{7C9CA8F4-F53D-4AA3-8890-16A1EBBC73FB}">
          <p14:sldIdLst>
            <p14:sldId id="359"/>
            <p14:sldId id="348"/>
            <p14:sldId id="349"/>
            <p14:sldId id="350"/>
            <p14:sldId id="351"/>
            <p14:sldId id="352"/>
            <p14:sldId id="335"/>
          </p14:sldIdLst>
        </p14:section>
        <p14:section name="Backup Slides" id="{EC5F016C-0595-4D6D-8E05-A1DD012D567F}">
          <p14:sldIdLst>
            <p14:sldId id="307"/>
            <p14:sldId id="321"/>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DuCharme" initials="KD" lastIdx="5" clrIdx="0">
    <p:extLst>
      <p:ext uri="{19B8F6BF-5375-455C-9EA6-DF929625EA0E}">
        <p15:presenceInfo xmlns:p15="http://schemas.microsoft.com/office/powerpoint/2012/main" userId="0a7d28399834bda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D95"/>
    <a:srgbClr val="46A0DC"/>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2" autoAdjust="0"/>
    <p:restoredTop sz="74419" autoAdjust="0"/>
  </p:normalViewPr>
  <p:slideViewPr>
    <p:cSldViewPr showGuides="1">
      <p:cViewPr varScale="1">
        <p:scale>
          <a:sx n="98" d="100"/>
          <a:sy n="98" d="100"/>
        </p:scale>
        <p:origin x="2040" y="96"/>
      </p:cViewPr>
      <p:guideLst>
        <p:guide orient="horz" pos="720"/>
        <p:guide orient="horz" pos="960"/>
        <p:guide orient="horz" pos="3888"/>
        <p:guide pos="288"/>
        <p:guide pos="5472"/>
      </p:guideLst>
    </p:cSldViewPr>
  </p:slid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877E-4C23-A06F-A9A391D8E6D4}"/>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877E-4C23-A06F-A9A391D8E6D4}"/>
            </c:ext>
          </c:extLst>
        </c:ser>
        <c:ser>
          <c:idx val="2"/>
          <c:order val="2"/>
          <c:tx>
            <c:strRef>
              <c:f>Sheet1!$D$1</c:f>
              <c:strCache>
                <c:ptCount val="1"/>
                <c:pt idx="0">
                  <c:v>Series 3</c:v>
                </c:pt>
              </c:strCache>
            </c:strRef>
          </c:tx>
          <c:spPr>
            <a:solidFill>
              <a:schemeClr val="accent3"/>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877E-4C23-A06F-A9A391D8E6D4}"/>
            </c:ext>
          </c:extLst>
        </c:ser>
        <c:ser>
          <c:idx val="3"/>
          <c:order val="3"/>
          <c:tx>
            <c:strRef>
              <c:f>Sheet1!$E$1</c:f>
              <c:strCache>
                <c:ptCount val="1"/>
                <c:pt idx="0">
                  <c:v>Series 4</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5</c:v>
                </c:pt>
                <c:pt idx="1">
                  <c:v>3</c:v>
                </c:pt>
                <c:pt idx="2">
                  <c:v>2</c:v>
                </c:pt>
                <c:pt idx="3">
                  <c:v>1</c:v>
                </c:pt>
              </c:numCache>
            </c:numRef>
          </c:val>
          <c:extLst xmlns:c16r2="http://schemas.microsoft.com/office/drawing/2015/06/chart">
            <c:ext xmlns:c16="http://schemas.microsoft.com/office/drawing/2014/chart" uri="{C3380CC4-5D6E-409C-BE32-E72D297353CC}">
              <c16:uniqueId val="{00000003-877E-4C23-A06F-A9A391D8E6D4}"/>
            </c:ext>
          </c:extLst>
        </c:ser>
        <c:ser>
          <c:idx val="4"/>
          <c:order val="4"/>
          <c:tx>
            <c:strRef>
              <c:f>Sheet1!$F$1</c:f>
              <c:strCache>
                <c:ptCount val="1"/>
                <c:pt idx="0">
                  <c:v>Series 5</c:v>
                </c:pt>
              </c:strCache>
            </c:strRef>
          </c:tx>
          <c:spPr>
            <a:solidFill>
              <a:schemeClr val="accent5"/>
            </a:solidFill>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extLst xmlns:c16r2="http://schemas.microsoft.com/office/drawing/2015/06/chart">
            <c:ext xmlns:c16="http://schemas.microsoft.com/office/drawing/2014/chart" uri="{C3380CC4-5D6E-409C-BE32-E72D297353CC}">
              <c16:uniqueId val="{00000004-877E-4C23-A06F-A9A391D8E6D4}"/>
            </c:ext>
          </c:extLst>
        </c:ser>
        <c:ser>
          <c:idx val="5"/>
          <c:order val="5"/>
          <c:tx>
            <c:strRef>
              <c:f>Sheet1!$G$1</c:f>
              <c:strCache>
                <c:ptCount val="1"/>
                <c:pt idx="0">
                  <c:v>Series 6</c:v>
                </c:pt>
              </c:strCache>
            </c:strRef>
          </c:tx>
          <c:spPr>
            <a:solidFill>
              <a:schemeClr val="accent6"/>
            </a:solidFill>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extLst xmlns:c16r2="http://schemas.microsoft.com/office/drawing/2015/06/chart">
            <c:ext xmlns:c16="http://schemas.microsoft.com/office/drawing/2014/chart" uri="{C3380CC4-5D6E-409C-BE32-E72D297353CC}">
              <c16:uniqueId val="{00000005-877E-4C23-A06F-A9A391D8E6D4}"/>
            </c:ext>
          </c:extLst>
        </c:ser>
        <c:dLbls>
          <c:showLegendKey val="0"/>
          <c:showVal val="0"/>
          <c:showCatName val="0"/>
          <c:showSerName val="0"/>
          <c:showPercent val="0"/>
          <c:showBubbleSize val="0"/>
        </c:dLbls>
        <c:gapWidth val="150"/>
        <c:axId val="700503936"/>
        <c:axId val="700505024"/>
      </c:barChart>
      <c:catAx>
        <c:axId val="700503936"/>
        <c:scaling>
          <c:orientation val="minMax"/>
        </c:scaling>
        <c:delete val="0"/>
        <c:axPos val="b"/>
        <c:numFmt formatCode="General" sourceLinked="0"/>
        <c:majorTickMark val="out"/>
        <c:minorTickMark val="none"/>
        <c:tickLblPos val="nextTo"/>
        <c:crossAx val="700505024"/>
        <c:crosses val="autoZero"/>
        <c:auto val="1"/>
        <c:lblAlgn val="ctr"/>
        <c:lblOffset val="100"/>
        <c:noMultiLvlLbl val="0"/>
      </c:catAx>
      <c:valAx>
        <c:axId val="700505024"/>
        <c:scaling>
          <c:orientation val="minMax"/>
        </c:scaling>
        <c:delete val="0"/>
        <c:axPos val="l"/>
        <c:majorGridlines/>
        <c:numFmt formatCode="General" sourceLinked="1"/>
        <c:majorTickMark val="out"/>
        <c:minorTickMark val="none"/>
        <c:tickLblPos val="nextTo"/>
        <c:crossAx val="70050393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966E-4DEC-AFC0-D868008FCD02}"/>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966E-4DEC-AFC0-D868008FCD02}"/>
            </c:ext>
          </c:extLst>
        </c:ser>
        <c:ser>
          <c:idx val="2"/>
          <c:order val="2"/>
          <c:tx>
            <c:strRef>
              <c:f>Sheet1!$D$1</c:f>
              <c:strCache>
                <c:ptCount val="1"/>
                <c:pt idx="0">
                  <c:v>Series 3</c:v>
                </c:pt>
              </c:strCache>
            </c:strRef>
          </c:tx>
          <c:spPr>
            <a:solidFill>
              <a:schemeClr val="accent3"/>
            </a:solidFill>
          </c:spPr>
          <c:invertIfNegative val="0"/>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966E-4DEC-AFC0-D868008FCD02}"/>
            </c:ext>
          </c:extLst>
        </c:ser>
        <c:ser>
          <c:idx val="3"/>
          <c:order val="3"/>
          <c:tx>
            <c:strRef>
              <c:f>Sheet1!$E$1</c:f>
              <c:strCache>
                <c:ptCount val="1"/>
                <c:pt idx="0">
                  <c:v>Series 4</c:v>
                </c:pt>
              </c:strCache>
            </c:strRef>
          </c:tx>
          <c:spPr>
            <a:solidFill>
              <a:schemeClr val="accent4"/>
            </a:solidFill>
          </c:spPr>
          <c:invertIfNegative val="0"/>
          <c:cat>
            <c:strRef>
              <c:f>Sheet1!$A$2:$A$5</c:f>
              <c:strCache>
                <c:ptCount val="4"/>
                <c:pt idx="0">
                  <c:v>Cat 1</c:v>
                </c:pt>
                <c:pt idx="1">
                  <c:v>Cat 2</c:v>
                </c:pt>
                <c:pt idx="2">
                  <c:v>Cat 3</c:v>
                </c:pt>
                <c:pt idx="3">
                  <c:v>Cat 4</c:v>
                </c:pt>
              </c:strCache>
            </c:strRef>
          </c:cat>
          <c:val>
            <c:numRef>
              <c:f>Sheet1!$E$2:$E$5</c:f>
              <c:numCache>
                <c:formatCode>General</c:formatCode>
                <c:ptCount val="4"/>
                <c:pt idx="0">
                  <c:v>5</c:v>
                </c:pt>
                <c:pt idx="1">
                  <c:v>3</c:v>
                </c:pt>
                <c:pt idx="2">
                  <c:v>2</c:v>
                </c:pt>
                <c:pt idx="3">
                  <c:v>1</c:v>
                </c:pt>
              </c:numCache>
            </c:numRef>
          </c:val>
          <c:extLst xmlns:c16r2="http://schemas.microsoft.com/office/drawing/2015/06/chart">
            <c:ext xmlns:c16="http://schemas.microsoft.com/office/drawing/2014/chart" uri="{C3380CC4-5D6E-409C-BE32-E72D297353CC}">
              <c16:uniqueId val="{00000003-966E-4DEC-AFC0-D868008FCD02}"/>
            </c:ext>
          </c:extLst>
        </c:ser>
        <c:dLbls>
          <c:showLegendKey val="0"/>
          <c:showVal val="0"/>
          <c:showCatName val="0"/>
          <c:showSerName val="0"/>
          <c:showPercent val="0"/>
          <c:showBubbleSize val="0"/>
        </c:dLbls>
        <c:gapWidth val="150"/>
        <c:axId val="658071424"/>
        <c:axId val="658084480"/>
      </c:barChart>
      <c:catAx>
        <c:axId val="658071424"/>
        <c:scaling>
          <c:orientation val="minMax"/>
        </c:scaling>
        <c:delete val="0"/>
        <c:axPos val="b"/>
        <c:numFmt formatCode="General" sourceLinked="0"/>
        <c:majorTickMark val="out"/>
        <c:minorTickMark val="none"/>
        <c:tickLblPos val="nextTo"/>
        <c:crossAx val="658084480"/>
        <c:crosses val="autoZero"/>
        <c:auto val="1"/>
        <c:lblAlgn val="ctr"/>
        <c:lblOffset val="100"/>
        <c:noMultiLvlLbl val="0"/>
      </c:catAx>
      <c:valAx>
        <c:axId val="658084480"/>
        <c:scaling>
          <c:orientation val="minMax"/>
        </c:scaling>
        <c:delete val="0"/>
        <c:axPos val="l"/>
        <c:majorGridlines/>
        <c:numFmt formatCode="General" sourceLinked="1"/>
        <c:majorTickMark val="out"/>
        <c:minorTickMark val="none"/>
        <c:tickLblPos val="nextTo"/>
        <c:crossAx val="658071424"/>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xmlns:c16r2="http://schemas.microsoft.com/office/drawing/2015/06/chart">
            <c:ext xmlns:c16="http://schemas.microsoft.com/office/drawing/2014/chart" uri="{C3380CC4-5D6E-409C-BE32-E72D297353CC}">
              <c16:uniqueId val="{00000000-5A06-43AC-9E4E-2100A8ED3B8F}"/>
            </c:ext>
          </c:extLst>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xmlns:c16r2="http://schemas.microsoft.com/office/drawing/2015/06/chart">
            <c:ext xmlns:c16="http://schemas.microsoft.com/office/drawing/2014/chart" uri="{C3380CC4-5D6E-409C-BE32-E72D297353CC}">
              <c16:uniqueId val="{00000001-5A06-43AC-9E4E-2100A8ED3B8F}"/>
            </c:ext>
          </c:extLst>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xmlns:c16r2="http://schemas.microsoft.com/office/drawing/2015/06/chart">
            <c:ext xmlns:c16="http://schemas.microsoft.com/office/drawing/2014/chart" uri="{C3380CC4-5D6E-409C-BE32-E72D297353CC}">
              <c16:uniqueId val="{00000002-5A06-43AC-9E4E-2100A8ED3B8F}"/>
            </c:ext>
          </c:extLst>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1</c:v>
                </c:pt>
                <c:pt idx="1">
                  <c:v>3</c:v>
                </c:pt>
                <c:pt idx="2">
                  <c:v>4</c:v>
                </c:pt>
                <c:pt idx="3">
                  <c:v>3.5</c:v>
                </c:pt>
              </c:numCache>
            </c:numRef>
          </c:val>
          <c:smooth val="0"/>
          <c:extLst xmlns:c16r2="http://schemas.microsoft.com/office/drawing/2015/06/chart">
            <c:ext xmlns:c16="http://schemas.microsoft.com/office/drawing/2014/chart" uri="{C3380CC4-5D6E-409C-BE32-E72D297353CC}">
              <c16:uniqueId val="{00000003-5A06-43AC-9E4E-2100A8ED3B8F}"/>
            </c:ext>
          </c:extLst>
        </c:ser>
        <c:ser>
          <c:idx val="4"/>
          <c:order val="4"/>
          <c:tx>
            <c:strRef>
              <c:f>Sheet1!$F$1</c:f>
              <c:strCache>
                <c:ptCount val="1"/>
                <c:pt idx="0">
                  <c:v>Series 5</c:v>
                </c:pt>
              </c:strCache>
            </c:strRef>
          </c:tx>
          <c:spPr>
            <a:ln>
              <a:solidFill>
                <a:schemeClr val="accent5"/>
              </a:solidFill>
            </a:ln>
          </c:spPr>
          <c:marker>
            <c:symbol val="square"/>
            <c:size val="8"/>
            <c:spPr>
              <a:solidFill>
                <a:schemeClr val="accent5"/>
              </a:solidFill>
              <a:ln>
                <a:noFill/>
              </a:ln>
            </c:spPr>
          </c:marker>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smooth val="0"/>
          <c:extLst xmlns:c16r2="http://schemas.microsoft.com/office/drawing/2015/06/chart">
            <c:ext xmlns:c16="http://schemas.microsoft.com/office/drawing/2014/chart" uri="{C3380CC4-5D6E-409C-BE32-E72D297353CC}">
              <c16:uniqueId val="{00000004-5A06-43AC-9E4E-2100A8ED3B8F}"/>
            </c:ext>
          </c:extLst>
        </c:ser>
        <c:ser>
          <c:idx val="5"/>
          <c:order val="5"/>
          <c:tx>
            <c:strRef>
              <c:f>Sheet1!$G$1</c:f>
              <c:strCache>
                <c:ptCount val="1"/>
                <c:pt idx="0">
                  <c:v>Series 6</c:v>
                </c:pt>
              </c:strCache>
            </c:strRef>
          </c:tx>
          <c:spPr>
            <a:ln>
              <a:solidFill>
                <a:schemeClr val="accent6"/>
              </a:solidFill>
            </a:ln>
          </c:spPr>
          <c:marker>
            <c:symbol val="square"/>
            <c:size val="8"/>
            <c:spPr>
              <a:solidFill>
                <a:schemeClr val="accent6"/>
              </a:solidFill>
              <a:ln>
                <a:noFill/>
              </a:ln>
            </c:spPr>
          </c:marker>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smooth val="0"/>
          <c:extLst xmlns:c16r2="http://schemas.microsoft.com/office/drawing/2015/06/chart">
            <c:ext xmlns:c16="http://schemas.microsoft.com/office/drawing/2014/chart" uri="{C3380CC4-5D6E-409C-BE32-E72D297353CC}">
              <c16:uniqueId val="{00000005-5A06-43AC-9E4E-2100A8ED3B8F}"/>
            </c:ext>
          </c:extLst>
        </c:ser>
        <c:dLbls>
          <c:showLegendKey val="0"/>
          <c:showVal val="0"/>
          <c:showCatName val="0"/>
          <c:showSerName val="0"/>
          <c:showPercent val="0"/>
          <c:showBubbleSize val="0"/>
        </c:dLbls>
        <c:marker val="1"/>
        <c:smooth val="0"/>
        <c:axId val="762036688"/>
        <c:axId val="762038320"/>
      </c:lineChart>
      <c:catAx>
        <c:axId val="762036688"/>
        <c:scaling>
          <c:orientation val="minMax"/>
        </c:scaling>
        <c:delete val="0"/>
        <c:axPos val="b"/>
        <c:numFmt formatCode="General" sourceLinked="0"/>
        <c:majorTickMark val="out"/>
        <c:minorTickMark val="none"/>
        <c:tickLblPos val="nextTo"/>
        <c:crossAx val="762038320"/>
        <c:crosses val="autoZero"/>
        <c:auto val="1"/>
        <c:lblAlgn val="ctr"/>
        <c:lblOffset val="100"/>
        <c:noMultiLvlLbl val="0"/>
      </c:catAx>
      <c:valAx>
        <c:axId val="762038320"/>
        <c:scaling>
          <c:orientation val="minMax"/>
        </c:scaling>
        <c:delete val="0"/>
        <c:axPos val="l"/>
        <c:majorGridlines/>
        <c:numFmt formatCode="General" sourceLinked="1"/>
        <c:majorTickMark val="out"/>
        <c:minorTickMark val="none"/>
        <c:tickLblPos val="nextTo"/>
        <c:crossAx val="76203668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smooth val="0"/>
          <c:extLst xmlns:c16r2="http://schemas.microsoft.com/office/drawing/2015/06/chart">
            <c:ext xmlns:c16="http://schemas.microsoft.com/office/drawing/2014/chart" uri="{C3380CC4-5D6E-409C-BE32-E72D297353CC}">
              <c16:uniqueId val="{00000000-6BA0-43E2-A93C-464E470C6A88}"/>
            </c:ext>
          </c:extLst>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smooth val="0"/>
          <c:extLst xmlns:c16r2="http://schemas.microsoft.com/office/drawing/2015/06/chart">
            <c:ext xmlns:c16="http://schemas.microsoft.com/office/drawing/2014/chart" uri="{C3380CC4-5D6E-409C-BE32-E72D297353CC}">
              <c16:uniqueId val="{00000001-6BA0-43E2-A93C-464E470C6A88}"/>
            </c:ext>
          </c:extLst>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smooth val="0"/>
          <c:extLst xmlns:c16r2="http://schemas.microsoft.com/office/drawing/2015/06/chart">
            <c:ext xmlns:c16="http://schemas.microsoft.com/office/drawing/2014/chart" uri="{C3380CC4-5D6E-409C-BE32-E72D297353CC}">
              <c16:uniqueId val="{00000002-6BA0-43E2-A93C-464E470C6A88}"/>
            </c:ext>
          </c:extLst>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 1</c:v>
                </c:pt>
                <c:pt idx="1">
                  <c:v>Cat. 2</c:v>
                </c:pt>
                <c:pt idx="2">
                  <c:v>Cat. 3</c:v>
                </c:pt>
                <c:pt idx="3">
                  <c:v>Cat. 4</c:v>
                </c:pt>
              </c:strCache>
            </c:strRef>
          </c:cat>
          <c:val>
            <c:numRef>
              <c:f>Sheet1!$E$2:$E$5</c:f>
              <c:numCache>
                <c:formatCode>General</c:formatCode>
                <c:ptCount val="4"/>
                <c:pt idx="0">
                  <c:v>1</c:v>
                </c:pt>
                <c:pt idx="1">
                  <c:v>3</c:v>
                </c:pt>
                <c:pt idx="2">
                  <c:v>4</c:v>
                </c:pt>
                <c:pt idx="3">
                  <c:v>3.5</c:v>
                </c:pt>
              </c:numCache>
            </c:numRef>
          </c:val>
          <c:smooth val="0"/>
          <c:extLst xmlns:c16r2="http://schemas.microsoft.com/office/drawing/2015/06/chart">
            <c:ext xmlns:c16="http://schemas.microsoft.com/office/drawing/2014/chart" uri="{C3380CC4-5D6E-409C-BE32-E72D297353CC}">
              <c16:uniqueId val="{00000003-6BA0-43E2-A93C-464E470C6A88}"/>
            </c:ext>
          </c:extLst>
        </c:ser>
        <c:dLbls>
          <c:showLegendKey val="0"/>
          <c:showVal val="0"/>
          <c:showCatName val="0"/>
          <c:showSerName val="0"/>
          <c:showPercent val="0"/>
          <c:showBubbleSize val="0"/>
        </c:dLbls>
        <c:marker val="1"/>
        <c:smooth val="0"/>
        <c:axId val="762039952"/>
        <c:axId val="762041040"/>
      </c:lineChart>
      <c:catAx>
        <c:axId val="762039952"/>
        <c:scaling>
          <c:orientation val="minMax"/>
        </c:scaling>
        <c:delete val="0"/>
        <c:axPos val="b"/>
        <c:numFmt formatCode="General" sourceLinked="0"/>
        <c:majorTickMark val="out"/>
        <c:minorTickMark val="none"/>
        <c:tickLblPos val="nextTo"/>
        <c:crossAx val="762041040"/>
        <c:crosses val="autoZero"/>
        <c:auto val="1"/>
        <c:lblAlgn val="ctr"/>
        <c:lblOffset val="100"/>
        <c:noMultiLvlLbl val="0"/>
      </c:catAx>
      <c:valAx>
        <c:axId val="762041040"/>
        <c:scaling>
          <c:orientation val="minMax"/>
        </c:scaling>
        <c:delete val="0"/>
        <c:axPos val="l"/>
        <c:majorGridlines/>
        <c:numFmt formatCode="General" sourceLinked="1"/>
        <c:majorTickMark val="out"/>
        <c:minorTickMark val="none"/>
        <c:tickLblPos val="nextTo"/>
        <c:crossAx val="762039952"/>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extLst xmlns:c16r2="http://schemas.microsoft.com/office/drawing/2015/06/chart">
              <c:ext xmlns:c16="http://schemas.microsoft.com/office/drawing/2014/chart" uri="{C3380CC4-5D6E-409C-BE32-E72D297353CC}">
                <c16:uniqueId val="{00000001-AFD9-47FD-8A28-038701498275}"/>
              </c:ext>
            </c:extLst>
          </c:dPt>
          <c:dPt>
            <c:idx val="1"/>
            <c:bubble3D val="0"/>
            <c:spPr>
              <a:solidFill>
                <a:schemeClr val="accent2"/>
              </a:solidFill>
            </c:spPr>
            <c:extLst xmlns:c16r2="http://schemas.microsoft.com/office/drawing/2015/06/chart">
              <c:ext xmlns:c16="http://schemas.microsoft.com/office/drawing/2014/chart" uri="{C3380CC4-5D6E-409C-BE32-E72D297353CC}">
                <c16:uniqueId val="{00000003-AFD9-47FD-8A28-038701498275}"/>
              </c:ext>
            </c:extLst>
          </c:dPt>
          <c:dPt>
            <c:idx val="2"/>
            <c:bubble3D val="0"/>
            <c:spPr>
              <a:solidFill>
                <a:schemeClr val="accent3"/>
              </a:solidFill>
            </c:spPr>
            <c:extLst xmlns:c16r2="http://schemas.microsoft.com/office/drawing/2015/06/chart">
              <c:ext xmlns:c16="http://schemas.microsoft.com/office/drawing/2014/chart" uri="{C3380CC4-5D6E-409C-BE32-E72D297353CC}">
                <c16:uniqueId val="{00000005-AFD9-47FD-8A28-038701498275}"/>
              </c:ext>
            </c:extLst>
          </c:dPt>
          <c:dPt>
            <c:idx val="3"/>
            <c:bubble3D val="0"/>
            <c:spPr>
              <a:solidFill>
                <a:schemeClr val="accent4"/>
              </a:solidFill>
            </c:spPr>
            <c:extLst xmlns:c16r2="http://schemas.microsoft.com/office/drawing/2015/06/chart">
              <c:ext xmlns:c16="http://schemas.microsoft.com/office/drawing/2014/chart" uri="{C3380CC4-5D6E-409C-BE32-E72D297353CC}">
                <c16:uniqueId val="{00000007-AFD9-47FD-8A28-038701498275}"/>
              </c:ext>
            </c:extLst>
          </c:dPt>
          <c:dPt>
            <c:idx val="4"/>
            <c:bubble3D val="0"/>
            <c:spPr>
              <a:solidFill>
                <a:schemeClr val="accent5"/>
              </a:solidFill>
            </c:spPr>
            <c:extLst xmlns:c16r2="http://schemas.microsoft.com/office/drawing/2015/06/chart">
              <c:ext xmlns:c16="http://schemas.microsoft.com/office/drawing/2014/chart" uri="{C3380CC4-5D6E-409C-BE32-E72D297353CC}">
                <c16:uniqueId val="{00000009-AFD9-47FD-8A28-038701498275}"/>
              </c:ext>
            </c:extLst>
          </c:dPt>
          <c:dPt>
            <c:idx val="5"/>
            <c:bubble3D val="0"/>
            <c:spPr>
              <a:solidFill>
                <a:schemeClr val="accent6"/>
              </a:solidFill>
            </c:spPr>
            <c:extLst xmlns:c16r2="http://schemas.microsoft.com/office/drawing/2015/06/chart">
              <c:ext xmlns:c16="http://schemas.microsoft.com/office/drawing/2014/chart" uri="{C3380CC4-5D6E-409C-BE32-E72D297353CC}">
                <c16:uniqueId val="{0000000B-AFD9-47FD-8A28-038701498275}"/>
              </c:ext>
            </c:extLst>
          </c:dPt>
          <c:cat>
            <c:strRef>
              <c:f>Sheet1!$A$2:$A$7</c:f>
              <c:strCache>
                <c:ptCount val="6"/>
                <c:pt idx="0">
                  <c:v>Series 1</c:v>
                </c:pt>
                <c:pt idx="1">
                  <c:v>Series 2</c:v>
                </c:pt>
                <c:pt idx="2">
                  <c:v>Series 3</c:v>
                </c:pt>
                <c:pt idx="3">
                  <c:v>Series 4</c:v>
                </c:pt>
                <c:pt idx="4">
                  <c:v>Series 5</c:v>
                </c:pt>
                <c:pt idx="5">
                  <c:v>Series 6</c:v>
                </c:pt>
              </c:strCache>
            </c:strRef>
          </c:cat>
          <c:val>
            <c:numRef>
              <c:f>Sheet1!$B$2:$B$7</c:f>
              <c:numCache>
                <c:formatCode>General</c:formatCode>
                <c:ptCount val="6"/>
                <c:pt idx="0">
                  <c:v>11</c:v>
                </c:pt>
                <c:pt idx="1">
                  <c:v>3</c:v>
                </c:pt>
                <c:pt idx="2">
                  <c:v>2</c:v>
                </c:pt>
                <c:pt idx="3">
                  <c:v>1.5</c:v>
                </c:pt>
                <c:pt idx="4">
                  <c:v>1</c:v>
                </c:pt>
                <c:pt idx="5">
                  <c:v>0.5</c:v>
                </c:pt>
              </c:numCache>
            </c:numRef>
          </c:val>
          <c:extLst xmlns:c16r2="http://schemas.microsoft.com/office/drawing/2015/06/chart">
            <c:ext xmlns:c16="http://schemas.microsoft.com/office/drawing/2014/chart" uri="{C3380CC4-5D6E-409C-BE32-E72D297353CC}">
              <c16:uniqueId val="{0000000C-AFD9-47FD-8A28-038701498275}"/>
            </c:ext>
          </c:extLst>
        </c:ser>
        <c:dLbls>
          <c:showLegendKey val="0"/>
          <c:showVal val="0"/>
          <c:showCatName val="0"/>
          <c:showSerName val="0"/>
          <c:showPercent val="0"/>
          <c:showBubbleSize val="0"/>
          <c:showLeaderLines val="0"/>
        </c:dLbls>
        <c:firstSliceAng val="0"/>
      </c:pieChart>
    </c:plotArea>
    <c:legend>
      <c:legendPos val="r"/>
      <c:overlay val="0"/>
    </c:legend>
    <c:plotVisOnly val="1"/>
    <c:dispBlanksAs val="zero"/>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extLst xmlns:c16r2="http://schemas.microsoft.com/office/drawing/2015/06/chart">
              <c:ext xmlns:c16="http://schemas.microsoft.com/office/drawing/2014/chart" uri="{C3380CC4-5D6E-409C-BE32-E72D297353CC}">
                <c16:uniqueId val="{00000001-105E-4D74-8A67-DE62C3047B52}"/>
              </c:ext>
            </c:extLst>
          </c:dPt>
          <c:dPt>
            <c:idx val="1"/>
            <c:bubble3D val="0"/>
            <c:spPr>
              <a:solidFill>
                <a:schemeClr val="accent2"/>
              </a:solidFill>
            </c:spPr>
            <c:extLst xmlns:c16r2="http://schemas.microsoft.com/office/drawing/2015/06/chart">
              <c:ext xmlns:c16="http://schemas.microsoft.com/office/drawing/2014/chart" uri="{C3380CC4-5D6E-409C-BE32-E72D297353CC}">
                <c16:uniqueId val="{00000003-105E-4D74-8A67-DE62C3047B52}"/>
              </c:ext>
            </c:extLst>
          </c:dPt>
          <c:dPt>
            <c:idx val="2"/>
            <c:bubble3D val="0"/>
            <c:spPr>
              <a:solidFill>
                <a:schemeClr val="accent3"/>
              </a:solidFill>
            </c:spPr>
            <c:extLst xmlns:c16r2="http://schemas.microsoft.com/office/drawing/2015/06/chart">
              <c:ext xmlns:c16="http://schemas.microsoft.com/office/drawing/2014/chart" uri="{C3380CC4-5D6E-409C-BE32-E72D297353CC}">
                <c16:uniqueId val="{00000005-105E-4D74-8A67-DE62C3047B52}"/>
              </c:ext>
            </c:extLst>
          </c:dPt>
          <c:dPt>
            <c:idx val="3"/>
            <c:bubble3D val="0"/>
            <c:spPr>
              <a:solidFill>
                <a:schemeClr val="accent4"/>
              </a:solidFill>
            </c:spPr>
            <c:extLst xmlns:c16r2="http://schemas.microsoft.com/office/drawing/2015/06/chart">
              <c:ext xmlns:c16="http://schemas.microsoft.com/office/drawing/2014/chart" uri="{C3380CC4-5D6E-409C-BE32-E72D297353CC}">
                <c16:uniqueId val="{00000007-105E-4D74-8A67-DE62C3047B52}"/>
              </c:ext>
            </c:extLst>
          </c:dPt>
          <c:cat>
            <c:strRef>
              <c:f>Sheet1!$A$2:$A$5</c:f>
              <c:strCache>
                <c:ptCount val="4"/>
                <c:pt idx="0">
                  <c:v>Series 1</c:v>
                </c:pt>
                <c:pt idx="1">
                  <c:v>Series 2</c:v>
                </c:pt>
                <c:pt idx="2">
                  <c:v>Series 3</c:v>
                </c:pt>
                <c:pt idx="3">
                  <c:v>Series 4</c:v>
                </c:pt>
              </c:strCache>
            </c:strRef>
          </c:cat>
          <c:val>
            <c:numRef>
              <c:f>Sheet1!$B$2:$B$5</c:f>
              <c:numCache>
                <c:formatCode>General</c:formatCode>
                <c:ptCount val="4"/>
                <c:pt idx="0">
                  <c:v>11</c:v>
                </c:pt>
                <c:pt idx="1">
                  <c:v>3</c:v>
                </c:pt>
                <c:pt idx="2">
                  <c:v>2</c:v>
                </c:pt>
                <c:pt idx="3">
                  <c:v>1.5</c:v>
                </c:pt>
              </c:numCache>
            </c:numRef>
          </c:val>
          <c:extLst xmlns:c16r2="http://schemas.microsoft.com/office/drawing/2015/06/chart">
            <c:ext xmlns:c16="http://schemas.microsoft.com/office/drawing/2014/chart" uri="{C3380CC4-5D6E-409C-BE32-E72D297353CC}">
              <c16:uniqueId val="{00000008-105E-4D74-8A67-DE62C3047B52}"/>
            </c:ext>
          </c:extLst>
        </c:ser>
        <c:dLbls>
          <c:showLegendKey val="0"/>
          <c:showVal val="0"/>
          <c:showCatName val="0"/>
          <c:showSerName val="0"/>
          <c:showPercent val="0"/>
          <c:showBubbleSize val="0"/>
          <c:showLeaderLines val="0"/>
        </c:dLbls>
        <c:firstSliceAng val="0"/>
      </c:pieChart>
    </c:plotArea>
    <c:legend>
      <c:legendPos val="b"/>
      <c:overlay val="0"/>
    </c:legend>
    <c:plotVisOnly val="1"/>
    <c:dispBlanksAs val="zero"/>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7-12-11T11:38:52.199" idx="4">
    <p:pos x="10" y="10"/>
    <p:text>Slide name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12-11T11:24:51.046" idx="1">
    <p:pos x="10" y="10"/>
    <p:text>changing notes section for voice over</p:text>
    <p:extLst>
      <p:ext uri="{C676402C-5697-4E1C-873F-D02D1690AC5C}">
        <p15:threadingInfo xmlns:p15="http://schemas.microsoft.com/office/powerpoint/2012/main" timeZoneBias="300"/>
      </p:ext>
    </p:extLst>
  </p:cm>
  <p:cm authorId="1" dt="2017-12-11T11:57:56.732" idx="5">
    <p:pos x="10" y="106"/>
    <p:text>and slide now too</p:text>
    <p:extLst>
      <p:ext uri="{C676402C-5697-4E1C-873F-D02D1690AC5C}">
        <p15:threadingInfo xmlns:p15="http://schemas.microsoft.com/office/powerpoint/2012/main" timeZoneBias="300">
          <p15:parentCm authorId="1" idx="1"/>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12-11T11:31:59.958" idx="3">
    <p:pos x="10" y="10"/>
    <p:text>Whole Slide</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12/11/2017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12/11/2017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dirty="0">
                <a:latin typeface="Calibri" pitchFamily="34" charset="0"/>
              </a:rPr>
              <a:t>Hello and welcome all to our presentation. We</a:t>
            </a:r>
            <a:r>
              <a:rPr lang="en-US" b="0" baseline="0" dirty="0">
                <a:latin typeface="Calibri" pitchFamily="34" charset="0"/>
              </a:rPr>
              <a:t> are Kevin and Max and today we will be talking to you about out project,  desktop object identification and tracking.</a:t>
            </a:r>
          </a:p>
          <a:p>
            <a:endParaRPr lang="en-US" dirty="0"/>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extLst>
      <p:ext uri="{BB962C8B-B14F-4D97-AF65-F5344CB8AC3E}">
        <p14:creationId xmlns:p14="http://schemas.microsoft.com/office/powerpoint/2010/main" val="314274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a:t>
            </a:r>
            <a:r>
              <a:rPr lang="en-US" baseline="0" dirty="0"/>
              <a:t> your own dataset can be a time consuming and arduous process and because of that we limited this project  to three classes: Wrenches, Pliers, and Screwdrivers. Using a combination of Google and Bing image searches, along with image-net.org, about 150 sample images was collected for each class. The images had a wide range of resolutions which helps with providing robustness to the trained model. During training, we did run into some memory issues due to some of the ridiculously large image resolutions. I am not sure who needs a 4k x 4k image of a pair of pliers, but our computers where none too happy with it. Instead of reducing our samples by removing the images, we resized the images down to something more manageable.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11</a:t>
            </a:fld>
            <a:endParaRPr lang="en-US"/>
          </a:p>
        </p:txBody>
      </p:sp>
    </p:spTree>
    <p:extLst>
      <p:ext uri="{BB962C8B-B14F-4D97-AF65-F5344CB8AC3E}">
        <p14:creationId xmlns:p14="http://schemas.microsoft.com/office/powerpoint/2010/main" val="283761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our image</a:t>
            </a:r>
            <a:r>
              <a:rPr lang="en-US" baseline="0" dirty="0"/>
              <a:t> dataset comes the tedious part - Labels and Boundary Boxes. The boundary boxes are used for regression training as ground truths to calculate Euclidean distances. </a:t>
            </a:r>
          </a:p>
          <a:p>
            <a:endParaRPr lang="en-US" baseline="0" dirty="0"/>
          </a:p>
          <a:p>
            <a:r>
              <a:rPr lang="en-US" baseline="0" dirty="0"/>
              <a:t>To generate these bounding boxes, we made use of </a:t>
            </a:r>
            <a:r>
              <a:rPr lang="en-US" baseline="0" dirty="0" err="1"/>
              <a:t>LabelImg</a:t>
            </a:r>
            <a:r>
              <a:rPr lang="en-US" baseline="0" dirty="0"/>
              <a:t> to open each photo, draw a box around the object, and then classify it. </a:t>
            </a:r>
            <a:r>
              <a:rPr lang="en-US" baseline="0" dirty="0" err="1"/>
              <a:t>LabelImg</a:t>
            </a:r>
            <a:r>
              <a:rPr lang="en-US" baseline="0" dirty="0"/>
              <a:t> then creates an xml file that contain the locations, sizes, and classification label for each box. In order to import these files by </a:t>
            </a:r>
            <a:r>
              <a:rPr lang="en-US" baseline="0" dirty="0" err="1"/>
              <a:t>tensorflow</a:t>
            </a:r>
            <a:r>
              <a:rPr lang="en-US" baseline="0" dirty="0"/>
              <a:t>, they are converted to </a:t>
            </a:r>
            <a:r>
              <a:rPr lang="en-US" baseline="0" dirty="0" err="1"/>
              <a:t>tensorflow</a:t>
            </a:r>
            <a:r>
              <a:rPr lang="en-US" baseline="0" dirty="0"/>
              <a:t> record files.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12</a:t>
            </a:fld>
            <a:endParaRPr lang="en-US"/>
          </a:p>
        </p:txBody>
      </p:sp>
    </p:spTree>
    <p:extLst>
      <p:ext uri="{BB962C8B-B14F-4D97-AF65-F5344CB8AC3E}">
        <p14:creationId xmlns:p14="http://schemas.microsoft.com/office/powerpoint/2010/main" val="3145428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13</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Along with the </a:t>
            </a:r>
            <a:r>
              <a:rPr lang="en-US" b="0" dirty="0" err="1"/>
              <a:t>tensorflow</a:t>
            </a:r>
            <a:r>
              <a:rPr lang="en-US" b="0" baseline="0" dirty="0"/>
              <a:t> record files, we will also need a </a:t>
            </a:r>
            <a:r>
              <a:rPr lang="en-US" b="0" baseline="0" dirty="0" err="1"/>
              <a:t>pbtxt</a:t>
            </a:r>
            <a:r>
              <a:rPr lang="en-US" b="0" baseline="0" dirty="0"/>
              <a:t> file and configuration file.</a:t>
            </a:r>
          </a:p>
          <a:p>
            <a:pPr>
              <a:buFont typeface="Wingdings" pitchFamily="2" charset="2"/>
              <a:buNone/>
            </a:pPr>
            <a:endParaRPr lang="en-US" b="0" baseline="0" dirty="0"/>
          </a:p>
          <a:p>
            <a:pPr>
              <a:buFont typeface="Wingdings" pitchFamily="2" charset="2"/>
              <a:buNone/>
            </a:pPr>
            <a:r>
              <a:rPr lang="en-US" b="0" baseline="0" dirty="0"/>
              <a:t>The </a:t>
            </a:r>
            <a:r>
              <a:rPr lang="en-US" b="0" baseline="0" dirty="0" err="1"/>
              <a:t>pbtxt</a:t>
            </a:r>
            <a:r>
              <a:rPr lang="en-US" b="0" baseline="0" dirty="0"/>
              <a:t> file is used to link the id number from the neural network to a classification label. </a:t>
            </a:r>
          </a:p>
          <a:p>
            <a:pPr>
              <a:buFont typeface="Wingdings" pitchFamily="2" charset="2"/>
              <a:buNone/>
            </a:pPr>
            <a:r>
              <a:rPr lang="en-US" b="0" baseline="0" dirty="0"/>
              <a:t>Our classification labels of Wrenches, Pliers, and Screwdrivers have represented with an id of 1, 2, and 3 respectively.</a:t>
            </a:r>
          </a:p>
          <a:p>
            <a:pPr>
              <a:buFont typeface="Wingdings" pitchFamily="2" charset="2"/>
              <a:buNone/>
            </a:pPr>
            <a:endParaRPr lang="en-US" b="0" baseline="0" dirty="0"/>
          </a:p>
          <a:p>
            <a:pPr>
              <a:buFont typeface="Wingdings" pitchFamily="2" charset="2"/>
              <a:buNone/>
            </a:pPr>
            <a:r>
              <a:rPr lang="en-US" b="0" baseline="0" dirty="0"/>
              <a:t>We are using the </a:t>
            </a:r>
            <a:r>
              <a:rPr lang="en-US" sz="1200" dirty="0"/>
              <a:t>ssd_mobilenet_v1_pets</a:t>
            </a:r>
            <a:r>
              <a:rPr lang="en-US" sz="1200" baseline="0" dirty="0"/>
              <a:t> configuration file with a few tweaks. The number of classes was changed to 3, we reduced the batch size from 24 to 15 for hardware considerations, and lastly we had to point the configuration file to our dataset and label map.</a:t>
            </a:r>
          </a:p>
          <a:p>
            <a:pPr>
              <a:buFont typeface="Wingdings" pitchFamily="2" charset="2"/>
              <a:buNone/>
            </a:pPr>
            <a:endParaRPr lang="en-US" sz="1200" b="0" baseline="0" dirty="0"/>
          </a:p>
          <a:p>
            <a:pPr>
              <a:buFont typeface="Wingdings" pitchFamily="2" charset="2"/>
              <a:buNone/>
            </a:pPr>
            <a:r>
              <a:rPr lang="en-US" sz="1200" b="0" baseline="0" dirty="0"/>
              <a:t>The overall training time was 13+ hours as it ran overnight.</a:t>
            </a:r>
          </a:p>
          <a:p>
            <a:pPr>
              <a:buFont typeface="Wingdings" pitchFamily="2" charset="2"/>
              <a:buNone/>
            </a:pPr>
            <a:endParaRPr lang="en-US" sz="1200" b="0" baseline="0" dirty="0"/>
          </a:p>
          <a:p>
            <a:pPr>
              <a:buFont typeface="Wingdings" pitchFamily="2" charset="2"/>
              <a:buNone/>
            </a:pPr>
            <a:r>
              <a:rPr lang="en-US" sz="1200" b="0" baseline="0" dirty="0"/>
              <a:t>The next slide shows a video the results without tracking added.</a:t>
            </a:r>
            <a:endParaRPr lang="en-US" b="0" baseline="0" dirty="0"/>
          </a:p>
          <a:p>
            <a:pPr>
              <a:buFont typeface="Wingdings" pitchFamily="2" charset="2"/>
              <a:buNone/>
            </a:pPr>
            <a:endParaRPr lang="en-US" b="0" baseline="0" dirty="0"/>
          </a:p>
          <a:p>
            <a:pPr>
              <a:buFont typeface="Wingdings" pitchFamily="2" charset="2"/>
              <a:buNone/>
            </a:pPr>
            <a:endParaRPr lang="en-US" b="0" baseline="0" dirty="0"/>
          </a:p>
          <a:p>
            <a:pPr>
              <a:buFont typeface="Wingdings" pitchFamily="2" charset="2"/>
              <a:buNone/>
            </a:pPr>
            <a:endParaRPr lang="en-US" b="0" baseline="0" dirty="0"/>
          </a:p>
          <a:p>
            <a:pPr>
              <a:buFont typeface="Wingdings" pitchFamily="2" charset="2"/>
              <a:buNone/>
            </a:pPr>
            <a:endParaRPr lang="en-US" dirty="0"/>
          </a:p>
        </p:txBody>
      </p:sp>
    </p:spTree>
    <p:extLst>
      <p:ext uri="{BB962C8B-B14F-4D97-AF65-F5344CB8AC3E}">
        <p14:creationId xmlns:p14="http://schemas.microsoft.com/office/powerpoint/2010/main" val="1745791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65684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15</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752231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been talking about so far is object detection, which goes frame-by-frame and identifies if an object is in the frame, drawing a bounding box around each detected object. However, we also wanted to incorporate object tracking. Much like object detection, object tracking is about finding a specific object in a frame of video. However, object tracking assumes that you know the initial bounding box, and that an object will be in each successive frame. </a:t>
            </a:r>
          </a:p>
          <a:p>
            <a:endParaRPr lang="en-US" dirty="0"/>
          </a:p>
          <a:p>
            <a:r>
              <a:rPr lang="en-US" dirty="0"/>
              <a:t>In the context of real-time object tracking, algorithms are split up into two aspects, a motion model and an appearance model. The motion model keeps track of position and velocity of an object, among other related aspects. The Kalman filter is a commonly used example of this. </a:t>
            </a:r>
          </a:p>
          <a:p>
            <a:endParaRPr lang="en-US" dirty="0"/>
          </a:p>
          <a:p>
            <a:r>
              <a:rPr lang="en-US" dirty="0"/>
              <a:t>The appearance model represents what the object to be tracked looks like. While a template could be used, most modern techniques use a classifier that is trained online to represent the object. This improves robustness.</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16</a:t>
            </a:fld>
            <a:endParaRPr lang="en-US"/>
          </a:p>
        </p:txBody>
      </p:sp>
    </p:spTree>
    <p:extLst>
      <p:ext uri="{BB962C8B-B14F-4D97-AF65-F5344CB8AC3E}">
        <p14:creationId xmlns:p14="http://schemas.microsoft.com/office/powerpoint/2010/main" val="817440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dirty="0"/>
              <a:t>So with the shown results of the object detection, why would a tracker be important to implement? Reasons primarily focus on three things. </a:t>
            </a:r>
          </a:p>
        </p:txBody>
      </p:sp>
    </p:spTree>
    <p:extLst>
      <p:ext uri="{BB962C8B-B14F-4D97-AF65-F5344CB8AC3E}">
        <p14:creationId xmlns:p14="http://schemas.microsoft.com/office/powerpoint/2010/main" val="2587790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err="1"/>
              <a:t>Adaboost</a:t>
            </a:r>
            <a:r>
              <a:rPr lang="en-US" sz="1000" dirty="0"/>
              <a:t>: An ensemble learning method that uses a linear combination of week classifiers to create a strong classifier.</a:t>
            </a:r>
          </a:p>
          <a:p>
            <a:endParaRPr lang="en-US" sz="1000" dirty="0"/>
          </a:p>
          <a:p>
            <a:r>
              <a:rPr lang="en-US" sz="1000" dirty="0"/>
              <a:t>Boosting: have an ensemble of weak classifiers that use Viola and Jones, </a:t>
            </a:r>
            <a:r>
              <a:rPr lang="en-US" sz="1000" dirty="0" err="1"/>
              <a:t>HoG</a:t>
            </a:r>
            <a:r>
              <a:rPr lang="en-US" sz="1000" dirty="0"/>
              <a:t>, and Local Binary Pattern features. Weak classifiers choose whether or not the location is the object by modeling the </a:t>
            </a:r>
            <a:r>
              <a:rPr lang="en-US" sz="1000" dirty="0" err="1"/>
              <a:t>prob</a:t>
            </a:r>
            <a:r>
              <a:rPr lang="en-US" sz="1000" dirty="0"/>
              <a:t> </a:t>
            </a:r>
            <a:r>
              <a:rPr lang="en-US" sz="1000" dirty="0" err="1"/>
              <a:t>dist</a:t>
            </a:r>
            <a:r>
              <a:rPr lang="en-US" sz="1000" dirty="0"/>
              <a:t> with a KF technique. Decision is gotten from this using a threshold for Harr-like wavelets and using NN for histogram based features. </a:t>
            </a:r>
          </a:p>
          <a:p>
            <a:r>
              <a:rPr lang="en-US" sz="1000" dirty="0"/>
              <a:t>Use a linear combination of these classifiers to make a strong classifier, update with prediction as </a:t>
            </a:r>
            <a:r>
              <a:rPr lang="en-US" sz="1000" dirty="0" err="1"/>
              <a:t>pos</a:t>
            </a:r>
            <a:r>
              <a:rPr lang="en-US" sz="1000" dirty="0"/>
              <a:t>, surrounding background as negative. </a:t>
            </a:r>
          </a:p>
          <a:p>
            <a:r>
              <a:rPr lang="en-US" sz="1000" dirty="0"/>
              <a:t>Legacy, outperformed by other methods.</a:t>
            </a:r>
          </a:p>
          <a:p>
            <a:endParaRPr lang="en-US" sz="1000" dirty="0"/>
          </a:p>
          <a:p>
            <a:r>
              <a:rPr lang="en-US" sz="1000" dirty="0"/>
              <a:t>MIL: Same basic concept, but incorporates multiple positive detections using bagging techniques, instead of only training on one. Classifies based on bags, and returns positive if any element in the bag is positive.</a:t>
            </a:r>
          </a:p>
          <a:p>
            <a:endParaRPr lang="en-US" sz="1000" dirty="0"/>
          </a:p>
          <a:p>
            <a:r>
              <a:rPr lang="en-US" sz="1000" dirty="0"/>
              <a:t>KCF: KCF expands on MIL, using the fact that the multiple positive detections will likely have large overlapped section, allowing for some correlation properties to improve on MIL in both speed and accuracy. Details are too math heavy for this presentation. This would be the one to use in this category, but took too long to execute in practice for a pseudo-real time situation.</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18</a:t>
            </a:fld>
            <a:endParaRPr lang="en-US"/>
          </a:p>
        </p:txBody>
      </p:sp>
    </p:spTree>
    <p:extLst>
      <p:ext uri="{BB962C8B-B14F-4D97-AF65-F5344CB8AC3E}">
        <p14:creationId xmlns:p14="http://schemas.microsoft.com/office/powerpoint/2010/main" val="946396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methods included in OpenCV use different methods separate from </a:t>
            </a:r>
            <a:r>
              <a:rPr lang="en-US" dirty="0" err="1"/>
              <a:t>AdaBoost</a:t>
            </a:r>
            <a:r>
              <a:rPr lang="en-US" dirty="0"/>
              <a:t> and its associated features.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Medianflow</a:t>
            </a:r>
            <a:r>
              <a:rPr lang="en-US" dirty="0"/>
              <a:t>: By assuming that the difference between frames is small and approximately constant around the point of consideration, L-K finds the Least Squares estimator for the optical flow. L-K is the motion model, similar features are used as the </a:t>
            </a:r>
            <a:r>
              <a:rPr lang="en-US" dirty="0" err="1"/>
              <a:t>AdaBoost</a:t>
            </a:r>
            <a:r>
              <a:rPr lang="en-US" dirty="0"/>
              <a:t>-based trackers for appearance model. </a:t>
            </a:r>
          </a:p>
          <a:p>
            <a:r>
              <a:rPr lang="en-US" dirty="0"/>
              <a:t>TLD: fern refers to a hashing algorithm, used to generate histograms to be classified. In OpenCV, the tracking algorithm used is </a:t>
            </a:r>
            <a:r>
              <a:rPr lang="en-US" dirty="0" err="1"/>
              <a:t>medianflow</a:t>
            </a:r>
            <a:r>
              <a:rPr lang="en-US" dirty="0"/>
              <a:t>. Initial testing returned many false positives, so not currently using it. We periodically use a detector to update the box location, so this would be redundant as well.</a:t>
            </a:r>
          </a:p>
          <a:p>
            <a:r>
              <a:rPr lang="en-US" dirty="0" err="1"/>
              <a:t>Goturn</a:t>
            </a:r>
            <a:r>
              <a:rPr lang="en-US" dirty="0"/>
              <a:t>: Learns generic tracking patterns from wide variety of training data offline, which is useful online. (learns underlying motion)</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19</a:t>
            </a:fld>
            <a:endParaRPr lang="en-US"/>
          </a:p>
        </p:txBody>
      </p:sp>
    </p:spTree>
    <p:extLst>
      <p:ext uri="{BB962C8B-B14F-4D97-AF65-F5344CB8AC3E}">
        <p14:creationId xmlns:p14="http://schemas.microsoft.com/office/powerpoint/2010/main" val="2264925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21</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51498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3199241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47219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pPr lvl="2"/>
            <a:r>
              <a:rPr lang="en-US" dirty="0"/>
              <a:t>Scale</a:t>
            </a:r>
          </a:p>
          <a:p>
            <a:pPr lvl="2"/>
            <a:r>
              <a:rPr lang="en-US" dirty="0"/>
              <a:t>Background</a:t>
            </a:r>
          </a:p>
          <a:p>
            <a:endParaRPr lang="en-US" dirty="0"/>
          </a:p>
          <a:p>
            <a:r>
              <a:rPr lang="en-US" dirty="0"/>
              <a:t>Some Tracking parameters include: margin of error between boxes before it’s considered a different box, maybe even using a different distance measurement between boxes (currently using max distance, but could use a 4 coordinate Euclidian/l2 norm), number of frames that </a:t>
            </a:r>
          </a:p>
        </p:txBody>
      </p:sp>
    </p:spTree>
    <p:extLst>
      <p:ext uri="{BB962C8B-B14F-4D97-AF65-F5344CB8AC3E}">
        <p14:creationId xmlns:p14="http://schemas.microsoft.com/office/powerpoint/2010/main" val="3566428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25</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76362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42316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28</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228035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29</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32342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43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85863" y="696913"/>
            <a:ext cx="4546600" cy="3409950"/>
          </a:xfrm>
          <a:ln/>
        </p:spPr>
      </p:sp>
      <p:sp>
        <p:nvSpPr>
          <p:cNvPr id="68611" name="Rectangle 3"/>
          <p:cNvSpPr>
            <a:spLocks noGrp="1" noChangeArrowheads="1"/>
          </p:cNvSpPr>
          <p:nvPr>
            <p:ph type="body" idx="1"/>
          </p:nvPr>
        </p:nvSpPr>
        <p:spPr>
          <a:xfrm>
            <a:off x="883652" y="4339341"/>
            <a:ext cx="5076721" cy="4106681"/>
          </a:xfrm>
          <a:noFill/>
          <a:ln/>
        </p:spPr>
        <p:txBody>
          <a:bodyPr/>
          <a:lstStyle/>
          <a:p>
            <a:endParaRPr lang="en-US"/>
          </a:p>
        </p:txBody>
      </p:sp>
    </p:spTree>
    <p:extLst>
      <p:ext uri="{BB962C8B-B14F-4D97-AF65-F5344CB8AC3E}">
        <p14:creationId xmlns:p14="http://schemas.microsoft.com/office/powerpoint/2010/main" val="2137647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32</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 </a:t>
            </a:r>
            <a:endParaRPr lang="en-US" dirty="0"/>
          </a:p>
        </p:txBody>
      </p:sp>
    </p:spTree>
    <p:extLst>
      <p:ext uri="{BB962C8B-B14F-4D97-AF65-F5344CB8AC3E}">
        <p14:creationId xmlns:p14="http://schemas.microsoft.com/office/powerpoint/2010/main" val="2671827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DA09BFF-9304-4EE8-967B-56F816FBB8C1}" type="slidenum">
              <a:rPr lang="en-US" smtClean="0"/>
              <a:pPr/>
              <a:t>33</a:t>
            </a:fld>
            <a:endParaRPr lang="en-US"/>
          </a:p>
        </p:txBody>
      </p:sp>
    </p:spTree>
    <p:extLst>
      <p:ext uri="{BB962C8B-B14F-4D97-AF65-F5344CB8AC3E}">
        <p14:creationId xmlns:p14="http://schemas.microsoft.com/office/powerpoint/2010/main" val="2888691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main motivation behind this project is the struggle of finding items on a heavily used</a:t>
            </a:r>
          </a:p>
          <a:p>
            <a:r>
              <a:rPr lang="en-US" sz="1200" b="0" i="0" u="none" strike="noStrike" kern="1200" baseline="0" dirty="0">
                <a:solidFill>
                  <a:schemeClr val="tx1"/>
                </a:solidFill>
                <a:latin typeface="+mn-lt"/>
                <a:ea typeface="+mn-ea"/>
                <a:cs typeface="+mn-cs"/>
              </a:rPr>
              <a:t>desk. On an active workbench, tools and other useful items are frequently getting picked</a:t>
            </a:r>
          </a:p>
          <a:p>
            <a:r>
              <a:rPr lang="en-US" sz="1200" b="0" i="0" u="none" strike="noStrike" kern="1200" baseline="0" dirty="0">
                <a:solidFill>
                  <a:schemeClr val="tx1"/>
                </a:solidFill>
                <a:latin typeface="+mn-lt"/>
                <a:ea typeface="+mn-ea"/>
                <a:cs typeface="+mn-cs"/>
              </a:rPr>
              <a:t>up, used, and placed down somewhere else. While good standard operating procedures will</a:t>
            </a:r>
          </a:p>
          <a:p>
            <a:r>
              <a:rPr lang="en-US" sz="1200" b="0" i="0" u="none" strike="noStrike" kern="1200" baseline="0" dirty="0">
                <a:solidFill>
                  <a:schemeClr val="tx1"/>
                </a:solidFill>
                <a:latin typeface="+mn-lt"/>
                <a:ea typeface="+mn-ea"/>
                <a:cs typeface="+mn-cs"/>
              </a:rPr>
              <a:t>make sure all the parts end up where they're expected to be, it's very easy to quickly lose</a:t>
            </a:r>
          </a:p>
          <a:p>
            <a:r>
              <a:rPr lang="en-US" sz="1200" b="0" i="0" u="none" strike="noStrike" kern="1200" baseline="0" dirty="0">
                <a:solidFill>
                  <a:schemeClr val="tx1"/>
                </a:solidFill>
                <a:latin typeface="+mn-lt"/>
                <a:ea typeface="+mn-ea"/>
                <a:cs typeface="+mn-cs"/>
              </a:rPr>
              <a:t>track of items.</a:t>
            </a:r>
          </a:p>
          <a:p>
            <a:endParaRPr lang="en-US" dirty="0"/>
          </a:p>
        </p:txBody>
      </p:sp>
    </p:spTree>
    <p:extLst>
      <p:ext uri="{BB962C8B-B14F-4D97-AF65-F5344CB8AC3E}">
        <p14:creationId xmlns:p14="http://schemas.microsoft.com/office/powerpoint/2010/main" val="3589281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35</a:t>
            </a:fld>
            <a:endParaRPr lang="en-US"/>
          </a:p>
        </p:txBody>
      </p:sp>
    </p:spTree>
    <p:extLst>
      <p:ext uri="{BB962C8B-B14F-4D97-AF65-F5344CB8AC3E}">
        <p14:creationId xmlns:p14="http://schemas.microsoft.com/office/powerpoint/2010/main" val="3878676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36</a:t>
            </a:fld>
            <a:endParaRPr lang="en-US"/>
          </a:p>
        </p:txBody>
      </p:sp>
    </p:spTree>
    <p:extLst>
      <p:ext uri="{BB962C8B-B14F-4D97-AF65-F5344CB8AC3E}">
        <p14:creationId xmlns:p14="http://schemas.microsoft.com/office/powerpoint/2010/main" val="208546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37</a:t>
            </a:fld>
            <a:endParaRPr lang="en-US"/>
          </a:p>
        </p:txBody>
      </p:sp>
    </p:spTree>
    <p:extLst>
      <p:ext uri="{BB962C8B-B14F-4D97-AF65-F5344CB8AC3E}">
        <p14:creationId xmlns:p14="http://schemas.microsoft.com/office/powerpoint/2010/main" val="3804056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38</a:t>
            </a:fld>
            <a:endParaRPr lang="en-US"/>
          </a:p>
        </p:txBody>
      </p:sp>
    </p:spTree>
    <p:extLst>
      <p:ext uri="{BB962C8B-B14F-4D97-AF65-F5344CB8AC3E}">
        <p14:creationId xmlns:p14="http://schemas.microsoft.com/office/powerpoint/2010/main" val="3063412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39</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Tree>
    <p:extLst>
      <p:ext uri="{BB962C8B-B14F-4D97-AF65-F5344CB8AC3E}">
        <p14:creationId xmlns:p14="http://schemas.microsoft.com/office/powerpoint/2010/main" val="3991058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40</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Tree>
    <p:extLst>
      <p:ext uri="{BB962C8B-B14F-4D97-AF65-F5344CB8AC3E}">
        <p14:creationId xmlns:p14="http://schemas.microsoft.com/office/powerpoint/2010/main" val="3545369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goal of this project is to start the foundation of a lab assistant robot that has the</a:t>
            </a:r>
          </a:p>
          <a:p>
            <a:r>
              <a:rPr lang="en-US" sz="1200" b="0" i="0" u="none" strike="noStrike" kern="1200" baseline="0" dirty="0">
                <a:solidFill>
                  <a:schemeClr val="tx1"/>
                </a:solidFill>
                <a:latin typeface="+mn-lt"/>
                <a:ea typeface="+mn-ea"/>
                <a:cs typeface="+mn-cs"/>
              </a:rPr>
              <a:t>capability of tracking common items found on a workbench in pseudo real-time. When a</a:t>
            </a:r>
          </a:p>
          <a:p>
            <a:r>
              <a:rPr lang="en-US" sz="1200" b="0" i="0" u="none" strike="noStrike" kern="1200" baseline="0" dirty="0">
                <a:solidFill>
                  <a:schemeClr val="tx1"/>
                </a:solidFill>
                <a:latin typeface="+mn-lt"/>
                <a:ea typeface="+mn-ea"/>
                <a:cs typeface="+mn-cs"/>
              </a:rPr>
              <a:t>user queries the robot, it should be able to tell the user where a specific tool is, in a way</a:t>
            </a:r>
          </a:p>
          <a:p>
            <a:r>
              <a:rPr lang="en-US" sz="1200" b="0" i="0" u="none" strike="noStrike" kern="1200" baseline="0" dirty="0">
                <a:solidFill>
                  <a:schemeClr val="tx1"/>
                </a:solidFill>
                <a:latin typeface="+mn-lt"/>
                <a:ea typeface="+mn-ea"/>
                <a:cs typeface="+mn-cs"/>
              </a:rPr>
              <a:t>that would make sense to the user. Initially, the objects being identified would come from</a:t>
            </a:r>
          </a:p>
          <a:p>
            <a:r>
              <a:rPr lang="en-US" sz="1200" b="0" i="0" u="none" strike="noStrike" kern="1200" baseline="0" dirty="0">
                <a:solidFill>
                  <a:schemeClr val="tx1"/>
                </a:solidFill>
                <a:latin typeface="+mn-lt"/>
                <a:ea typeface="+mn-ea"/>
                <a:cs typeface="+mn-cs"/>
              </a:rPr>
              <a:t>a preset bank of objects that have been pre-trained. However, the end product will likely</a:t>
            </a:r>
          </a:p>
          <a:p>
            <a:r>
              <a:rPr lang="en-US" sz="1200" b="0" i="0" u="none" strike="noStrike" kern="1200" baseline="0" dirty="0">
                <a:solidFill>
                  <a:schemeClr val="tx1"/>
                </a:solidFill>
                <a:latin typeface="+mn-lt"/>
                <a:ea typeface="+mn-ea"/>
                <a:cs typeface="+mn-cs"/>
              </a:rPr>
              <a:t>have to be trainable on new objects by the user.</a:t>
            </a:r>
          </a:p>
          <a:p>
            <a:r>
              <a:rPr lang="en-US" sz="1200" b="0" i="0" u="none" strike="noStrike" kern="1200" baseline="0" dirty="0">
                <a:solidFill>
                  <a:schemeClr val="tx1"/>
                </a:solidFill>
                <a:latin typeface="+mn-lt"/>
                <a:ea typeface="+mn-ea"/>
                <a:cs typeface="+mn-cs"/>
              </a:rPr>
              <a:t>For this project, the main topic of focus is object tracking. After all, the rest of the</a:t>
            </a:r>
          </a:p>
          <a:p>
            <a:r>
              <a:rPr lang="en-US" sz="1200" b="0" i="0" u="none" strike="noStrike" kern="1200" baseline="0" dirty="0">
                <a:solidFill>
                  <a:schemeClr val="tx1"/>
                </a:solidFill>
                <a:latin typeface="+mn-lt"/>
                <a:ea typeface="+mn-ea"/>
                <a:cs typeface="+mn-cs"/>
              </a:rPr>
              <a:t>features are both fairly difficult (and thus time-consuming), and out of scope of the computer</a:t>
            </a:r>
          </a:p>
          <a:p>
            <a:r>
              <a:rPr lang="en-US" sz="1200" b="0" i="0" u="none" strike="noStrike" kern="1200" baseline="0" dirty="0">
                <a:solidFill>
                  <a:schemeClr val="tx1"/>
                </a:solidFill>
                <a:latin typeface="+mn-lt"/>
                <a:ea typeface="+mn-ea"/>
                <a:cs typeface="+mn-cs"/>
              </a:rPr>
              <a:t>vision task. As such, the goal is to be able to detect a number of different objects, identify</a:t>
            </a:r>
          </a:p>
          <a:p>
            <a:r>
              <a:rPr lang="en-US" sz="1200" b="0" i="0" u="none" strike="noStrike" kern="1200" baseline="0" dirty="0">
                <a:solidFill>
                  <a:schemeClr val="tx1"/>
                </a:solidFill>
                <a:latin typeface="+mn-lt"/>
                <a:ea typeface="+mn-ea"/>
                <a:cs typeface="+mn-cs"/>
              </a:rPr>
              <a:t>what they are, and track them as they move across a camera.</a:t>
            </a:r>
            <a:endParaRPr lang="en-US" dirty="0"/>
          </a:p>
        </p:txBody>
      </p:sp>
    </p:spTree>
    <p:extLst>
      <p:ext uri="{BB962C8B-B14F-4D97-AF65-F5344CB8AC3E}">
        <p14:creationId xmlns:p14="http://schemas.microsoft.com/office/powerpoint/2010/main" val="1507591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control our environment to ease our ingress</a:t>
            </a:r>
            <a:r>
              <a:rPr lang="en-US" baseline="0" dirty="0"/>
              <a:t> into the world of computer vision using deep learning networks. While later on this network can be refined to better handle clutter and various lighting conditions, we wanted to remove those distractions so that we could focus on the object detection and tracking aspect. </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5</a:t>
            </a:fld>
            <a:endParaRPr lang="en-US"/>
          </a:p>
        </p:txBody>
      </p:sp>
    </p:spTree>
    <p:extLst>
      <p:ext uri="{BB962C8B-B14F-4D97-AF65-F5344CB8AC3E}">
        <p14:creationId xmlns:p14="http://schemas.microsoft.com/office/powerpoint/2010/main" val="1708815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7</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385807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8</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baseline="0" dirty="0"/>
              <a:t>Single-shot detectors provide for faster detection at the cost of accuracy. It is a tradeoff worth making though for our pseudo ‘real-time’ application.</a:t>
            </a:r>
          </a:p>
          <a:p>
            <a:pPr>
              <a:buFont typeface="Wingdings" pitchFamily="2" charset="2"/>
              <a:buNone/>
            </a:pPr>
            <a:endParaRPr lang="en-US" b="0" baseline="0" dirty="0"/>
          </a:p>
          <a:p>
            <a:pPr>
              <a:buFont typeface="Wingdings" pitchFamily="2" charset="2"/>
              <a:buNone/>
            </a:pPr>
            <a:r>
              <a:rPr lang="en-US" b="0" baseline="0" dirty="0"/>
              <a:t>One of the reason why they gain their speed is because the input images are resized to a smaller resolution. This allows the different convolution layers that have multiple scaled feature maps to work through them quickly.  The varied feature maps also help with handling objects with different sizes. Lastly, they are easy </a:t>
            </a:r>
            <a:r>
              <a:rPr lang="en-US" b="0" baseline="0"/>
              <a:t>to train.</a:t>
            </a:r>
            <a:endParaRPr lang="en-US" b="0" baseline="0" dirty="0"/>
          </a:p>
          <a:p>
            <a:pPr>
              <a:buFont typeface="Wingdings" pitchFamily="2" charset="2"/>
              <a:buNone/>
            </a:pPr>
            <a:endParaRPr lang="en-US" b="0" baseline="0" dirty="0"/>
          </a:p>
          <a:p>
            <a:pPr>
              <a:buFont typeface="Wingdings" pitchFamily="2" charset="2"/>
              <a:buNone/>
            </a:pPr>
            <a:endParaRPr lang="en-US" dirty="0"/>
          </a:p>
        </p:txBody>
      </p:sp>
    </p:spTree>
    <p:extLst>
      <p:ext uri="{BB962C8B-B14F-4D97-AF65-F5344CB8AC3E}">
        <p14:creationId xmlns:p14="http://schemas.microsoft.com/office/powerpoint/2010/main" val="2681020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9</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Google</a:t>
            </a:r>
            <a:r>
              <a:rPr lang="en-US" b="0" baseline="0" dirty="0"/>
              <a:t> Inc. developed and announced </a:t>
            </a:r>
            <a:r>
              <a:rPr lang="en-US" b="0" baseline="0" dirty="0" err="1"/>
              <a:t>MobileNets</a:t>
            </a:r>
            <a:r>
              <a:rPr lang="en-US" b="0" baseline="0" dirty="0"/>
              <a:t>, a class of efficient models for mobile and embedded vision applications. It achieves this efficiency by using depth wise separable convolutions to build light weight deep neural networks.</a:t>
            </a:r>
          </a:p>
          <a:p>
            <a:pPr>
              <a:buFont typeface="Wingdings" pitchFamily="2" charset="2"/>
              <a:buNone/>
            </a:pPr>
            <a:endParaRPr lang="en-US" b="0" baseline="0" dirty="0"/>
          </a:p>
          <a:p>
            <a:pPr>
              <a:buFont typeface="Wingdings" pitchFamily="2" charset="2"/>
              <a:buNone/>
            </a:pPr>
            <a:r>
              <a:rPr lang="en-US" b="0" baseline="0" dirty="0"/>
              <a:t>The streamlined architecture brings applications like object detection and landmark recognition off of computers and onto lower resource devices like phones.</a:t>
            </a:r>
          </a:p>
          <a:p>
            <a:pPr>
              <a:buFont typeface="Wingdings" pitchFamily="2" charset="2"/>
              <a:buNone/>
            </a:pPr>
            <a:endParaRPr lang="en-US" b="0" baseline="0" dirty="0"/>
          </a:p>
          <a:p>
            <a:pPr>
              <a:buFont typeface="Wingdings" pitchFamily="2" charset="2"/>
              <a:buNone/>
            </a:pPr>
            <a:r>
              <a:rPr lang="en-US" b="0" baseline="0" dirty="0"/>
              <a:t>This approach falls inline with our intention to target a raspberry pi in the future.</a:t>
            </a:r>
          </a:p>
        </p:txBody>
      </p:sp>
    </p:spTree>
    <p:extLst>
      <p:ext uri="{BB962C8B-B14F-4D97-AF65-F5344CB8AC3E}">
        <p14:creationId xmlns:p14="http://schemas.microsoft.com/office/powerpoint/2010/main" val="1161054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dirty="0"/>
              <a:t>Like many</a:t>
            </a:r>
            <a:r>
              <a:rPr lang="en-US" baseline="0" dirty="0"/>
              <a:t> other applications in coding, neural networks are designed perfectly for reuse or transfer learning. Most deep learning applications use this approach instead of building a network from scratch every time.</a:t>
            </a:r>
          </a:p>
          <a:p>
            <a:endParaRPr lang="en-US" baseline="0" dirty="0"/>
          </a:p>
          <a:p>
            <a:r>
              <a:rPr lang="en-US" baseline="0" dirty="0"/>
              <a:t>The process consists of making modifications to </a:t>
            </a:r>
            <a:r>
              <a:rPr lang="en-US" baseline="0" dirty="0" err="1"/>
              <a:t>pretrained</a:t>
            </a:r>
            <a:r>
              <a:rPr lang="en-US" baseline="0" dirty="0"/>
              <a:t> models. Transfer learning can consist of reusing a single layer up to the whole network. </a:t>
            </a:r>
          </a:p>
          <a:p>
            <a:endParaRPr lang="en-US" baseline="0" dirty="0"/>
          </a:p>
          <a:p>
            <a:r>
              <a:rPr lang="en-US" baseline="0" dirty="0"/>
              <a:t>The network that we will be employing was trained on the COCO image dataset. We are reusing the entire structure, but changing the output layer for only 3 classes. The model has already defined feature details and a weight file that helps us load new images in and train for a fraction of the time to get our new output predictions.</a:t>
            </a:r>
            <a:endParaRPr lang="en-US" dirty="0"/>
          </a:p>
        </p:txBody>
      </p:sp>
    </p:spTree>
    <p:extLst>
      <p:ext uri="{BB962C8B-B14F-4D97-AF65-F5344CB8AC3E}">
        <p14:creationId xmlns:p14="http://schemas.microsoft.com/office/powerpoint/2010/main" val="1587849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a:t>Click icon to add picture</a:t>
            </a:r>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060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chemeClr val="accent1"/>
        </a:solidFill>
        <a:effectLst/>
      </p:bgPr>
    </p:bg>
    <p:spTree>
      <p:nvGrpSpPr>
        <p:cNvPr id="1" name=""/>
        <p:cNvGrpSpPr/>
        <p:nvPr/>
      </p:nvGrpSpPr>
      <p:grpSpPr>
        <a:xfrm>
          <a:off x="0" y="0"/>
          <a:ext cx="0" cy="0"/>
          <a:chOff x="0" y="0"/>
          <a:chExt cx="0" cy="0"/>
        </a:xfrm>
      </p:grpSpPr>
      <p:pic>
        <p:nvPicPr>
          <p:cNvPr id="8"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title"/>
          </p:nvPr>
        </p:nvSpPr>
        <p:spPr>
          <a:xfrm>
            <a:off x="762000" y="685800"/>
            <a:ext cx="6858000" cy="1676400"/>
          </a:xfrm>
        </p:spPr>
        <p:txBody>
          <a:bodyPr anchor="b" anchorCtr="0"/>
          <a:lstStyle>
            <a:lvl1pPr algn="l">
              <a:defRPr lang="en-US" sz="4000"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dirty="0"/>
              <a:t>Click to edit Master title style</a:t>
            </a:r>
          </a:p>
        </p:txBody>
      </p:sp>
      <p:sp>
        <p:nvSpPr>
          <p:cNvPr id="3" name="Text Placeholder 2"/>
          <p:cNvSpPr>
            <a:spLocks noGrp="1"/>
          </p:cNvSpPr>
          <p:nvPr>
            <p:ph type="body" idx="1"/>
          </p:nvPr>
        </p:nvSpPr>
        <p:spPr>
          <a:xfrm>
            <a:off x="762000" y="2362200"/>
            <a:ext cx="6858000" cy="914400"/>
          </a:xfrm>
        </p:spPr>
        <p:txBody>
          <a:bodyPr anchor="t" anchorCtr="0">
            <a:normAutofit/>
          </a:bodyPr>
          <a:lstStyle>
            <a:lvl1pPr marL="0" indent="0">
              <a:buNone/>
              <a:defRPr sz="2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16232133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397337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32454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9920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8074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097" y="6391656"/>
            <a:ext cx="459297" cy="365125"/>
          </a:xfrm>
        </p:spPr>
        <p:txBody>
          <a:bodyPr/>
          <a:lstStyle>
            <a:lvl1pPr>
              <a:defRPr>
                <a:solidFill>
                  <a:schemeClr val="tx1"/>
                </a:solidFill>
              </a:defRPr>
            </a:lvl1p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lvl1pPr>
              <a:defRPr>
                <a:solidFill>
                  <a:schemeClr val="tx1"/>
                </a:solidFill>
              </a:defRPr>
            </a:lvl1pPr>
            <a:extLst/>
          </a:lstStyle>
          <a:p>
            <a:endParaRPr lang="en-US" dirty="0"/>
          </a:p>
        </p:txBody>
      </p:sp>
    </p:spTree>
    <p:extLst>
      <p:ext uri="{BB962C8B-B14F-4D97-AF65-F5344CB8AC3E}">
        <p14:creationId xmlns:p14="http://schemas.microsoft.com/office/powerpoint/2010/main" val="29610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dirty="0"/>
              <a:t>Click to edit Master title style</a:t>
            </a:r>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428604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792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bg2"/>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 y="6391657"/>
            <a:ext cx="4572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tx1"/>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comments" Target="../comments/comment2.xml"/><Relationship Id="rId5" Type="http://schemas.openxmlformats.org/officeDocument/2006/relationships/image" Target="../media/image19.emf"/><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 y="2286000"/>
            <a:ext cx="8001000" cy="1524000"/>
          </a:xfrm>
        </p:spPr>
        <p:txBody>
          <a:bodyPr/>
          <a:lstStyle/>
          <a:p>
            <a:r>
              <a:rPr lang="en-US" dirty="0"/>
              <a:t>Desktop Object Identification and Tracking</a:t>
            </a:r>
          </a:p>
        </p:txBody>
      </p:sp>
      <p:sp>
        <p:nvSpPr>
          <p:cNvPr id="6" name="Subtitle 5"/>
          <p:cNvSpPr>
            <a:spLocks noGrp="1"/>
          </p:cNvSpPr>
          <p:nvPr>
            <p:ph type="subTitle" idx="1"/>
          </p:nvPr>
        </p:nvSpPr>
        <p:spPr/>
        <p:txBody>
          <a:bodyPr>
            <a:normAutofit lnSpcReduction="10000"/>
          </a:bodyPr>
          <a:lstStyle/>
          <a:p>
            <a:r>
              <a:rPr lang="en-US" dirty="0"/>
              <a:t>Kevin DuCharme &amp;</a:t>
            </a:r>
          </a:p>
          <a:p>
            <a:r>
              <a:rPr lang="en-US" dirty="0"/>
              <a:t>Max Li</a:t>
            </a:r>
          </a:p>
        </p:txBody>
      </p:sp>
    </p:spTree>
    <p:extLst>
      <p:ext uri="{BB962C8B-B14F-4D97-AF65-F5344CB8AC3E}">
        <p14:creationId xmlns:p14="http://schemas.microsoft.com/office/powerpoint/2010/main" val="3294088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Transfer Learning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10</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334719"/>
            <a:ext cx="7772400" cy="4989881"/>
          </a:xfrm>
          <a:prstGeom prst="rect">
            <a:avLst/>
          </a:prstGeom>
        </p:spPr>
      </p:pic>
    </p:spTree>
    <p:extLst>
      <p:ext uri="{BB962C8B-B14F-4D97-AF65-F5344CB8AC3E}">
        <p14:creationId xmlns:p14="http://schemas.microsoft.com/office/powerpoint/2010/main" val="1906526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Gathering Training Set</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11</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257800" y="1524000"/>
            <a:ext cx="3581400" cy="4648200"/>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project was limited to three classes: Wrenches, Pliers, and Screwdrivers.</a:t>
            </a:r>
          </a:p>
          <a:p>
            <a:pPr marL="342900" indent="-342900">
              <a:buFont typeface="Arial" panose="020B0604020202020204" pitchFamily="34" charset="0"/>
              <a:buChar char="•"/>
            </a:pPr>
            <a:r>
              <a:rPr lang="en-US" dirty="0"/>
              <a:t>Each category contains ~150 sample images</a:t>
            </a:r>
          </a:p>
          <a:p>
            <a:pPr marL="342900" indent="-342900">
              <a:buFont typeface="Arial" panose="020B0604020202020204" pitchFamily="34" charset="0"/>
              <a:buChar char="•"/>
            </a:pPr>
            <a:r>
              <a:rPr lang="en-US" dirty="0"/>
              <a:t>Images are of various resolutions</a:t>
            </a:r>
          </a:p>
          <a:p>
            <a:pPr marL="342900" indent="-342900">
              <a:buFont typeface="Arial" panose="020B0604020202020204" pitchFamily="34" charset="0"/>
              <a:buChar char="•"/>
            </a:pPr>
            <a:r>
              <a:rPr lang="en-US" dirty="0"/>
              <a:t>Only data augmentation was scaling down high resolution images</a:t>
            </a:r>
          </a:p>
          <a:p>
            <a:endParaRPr lang="en-US" dirty="0"/>
          </a:p>
        </p:txBody>
      </p:sp>
      <p:pic>
        <p:nvPicPr>
          <p:cNvPr id="6" name="Picture Placeholder 5"/>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5815" t="6797" r="4061" b="6797"/>
          <a:stretch/>
        </p:blipFill>
        <p:spPr>
          <a:xfrm>
            <a:off x="533399" y="1676400"/>
            <a:ext cx="4724401" cy="4152900"/>
          </a:xfrm>
        </p:spPr>
      </p:pic>
    </p:spTree>
    <p:extLst>
      <p:ext uri="{BB962C8B-B14F-4D97-AF65-F5344CB8AC3E}">
        <p14:creationId xmlns:p14="http://schemas.microsoft.com/office/powerpoint/2010/main" val="2691027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Bounding Box Labels</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12</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814538" y="1600200"/>
            <a:ext cx="3024662" cy="4303320"/>
          </a:xfrm>
        </p:spPr>
        <p:txBody>
          <a:bodyPr>
            <a:normAutofit fontScale="92500"/>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err="1"/>
              <a:t>LabelImg</a:t>
            </a:r>
            <a:r>
              <a:rPr lang="en-US" dirty="0"/>
              <a:t> (</a:t>
            </a:r>
            <a:r>
              <a:rPr lang="en-US" dirty="0" err="1"/>
              <a:t>github</a:t>
            </a:r>
            <a:r>
              <a:rPr lang="en-US" dirty="0"/>
              <a:t>/</a:t>
            </a:r>
            <a:r>
              <a:rPr lang="en-US" dirty="0" err="1"/>
              <a:t>tzutalin</a:t>
            </a:r>
            <a:r>
              <a:rPr lang="en-US" dirty="0"/>
              <a:t>)</a:t>
            </a:r>
          </a:p>
          <a:p>
            <a:pPr marL="342900" indent="-342900">
              <a:buFont typeface="Arial" panose="020B0604020202020204" pitchFamily="34" charset="0"/>
              <a:buChar char="•"/>
            </a:pPr>
            <a:r>
              <a:rPr lang="en-US" dirty="0"/>
              <a:t>Boundary box information was added for each item</a:t>
            </a:r>
          </a:p>
          <a:p>
            <a:pPr marL="342900" indent="-342900">
              <a:buFont typeface="Arial" panose="020B0604020202020204" pitchFamily="34" charset="0"/>
              <a:buChar char="•"/>
            </a:pPr>
            <a:r>
              <a:rPr lang="en-US" dirty="0"/>
              <a:t>Label was applied to the boundary box</a:t>
            </a:r>
          </a:p>
          <a:p>
            <a:pPr marL="342900" indent="-342900">
              <a:buFont typeface="Arial" panose="020B0604020202020204" pitchFamily="34" charset="0"/>
              <a:buChar char="•"/>
            </a:pPr>
            <a:r>
              <a:rPr lang="en-US" dirty="0"/>
              <a:t>Resulting XML files are converted to a </a:t>
            </a:r>
            <a:r>
              <a:rPr lang="en-US" dirty="0" err="1"/>
              <a:t>tensorflow</a:t>
            </a:r>
            <a:r>
              <a:rPr lang="en-US" dirty="0"/>
              <a:t> record file.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79168"/>
            <a:ext cx="5204938" cy="2612240"/>
          </a:xfrm>
          <a:prstGeom prst="rect">
            <a:avLst/>
          </a:prstGeom>
        </p:spPr>
      </p:pic>
      <p:cxnSp>
        <p:nvCxnSpPr>
          <p:cNvPr id="8" name="Straight Arrow Connector 7"/>
          <p:cNvCxnSpPr/>
          <p:nvPr/>
        </p:nvCxnSpPr>
        <p:spPr bwMode="auto">
          <a:xfrm>
            <a:off x="3027938" y="5465912"/>
            <a:ext cx="533400" cy="0"/>
          </a:xfrm>
          <a:prstGeom prst="straightConnector1">
            <a:avLst/>
          </a:prstGeom>
          <a:solidFill>
            <a:schemeClr val="accent2"/>
          </a:solidFill>
          <a:ln w="19050" cap="sq" cmpd="sng" algn="ctr">
            <a:solidFill>
              <a:schemeClr val="tx2"/>
            </a:solidFill>
            <a:prstDash val="solid"/>
            <a:round/>
            <a:headEnd type="none" w="med" len="med"/>
            <a:tailEnd type="triangle" w="lg" len="lg"/>
          </a:ln>
          <a:effectLst/>
        </p:spPr>
      </p:cxnSp>
      <p:pic>
        <p:nvPicPr>
          <p:cNvPr id="9" name="Picture 8"/>
          <p:cNvPicPr>
            <a:picLocks noChangeAspect="1"/>
          </p:cNvPicPr>
          <p:nvPr/>
        </p:nvPicPr>
        <p:blipFill>
          <a:blip r:embed="rId4"/>
          <a:stretch>
            <a:fillRect/>
          </a:stretch>
        </p:blipFill>
        <p:spPr>
          <a:xfrm>
            <a:off x="1427738" y="4869720"/>
            <a:ext cx="1427738" cy="1195560"/>
          </a:xfrm>
          <a:prstGeom prst="rect">
            <a:avLst/>
          </a:prstGeom>
        </p:spPr>
      </p:pic>
      <p:pic>
        <p:nvPicPr>
          <p:cNvPr id="10" name="Picture 9"/>
          <p:cNvPicPr>
            <a:picLocks noChangeAspect="1"/>
          </p:cNvPicPr>
          <p:nvPr/>
        </p:nvPicPr>
        <p:blipFill>
          <a:blip r:embed="rId5"/>
          <a:stretch>
            <a:fillRect/>
          </a:stretch>
        </p:blipFill>
        <p:spPr>
          <a:xfrm>
            <a:off x="3733800" y="5174520"/>
            <a:ext cx="961538" cy="729000"/>
          </a:xfrm>
          <a:prstGeom prst="rect">
            <a:avLst/>
          </a:prstGeom>
        </p:spPr>
      </p:pic>
      <p:sp>
        <p:nvSpPr>
          <p:cNvPr id="11" name="TextBox 10"/>
          <p:cNvSpPr txBox="1"/>
          <p:nvPr/>
        </p:nvSpPr>
        <p:spPr>
          <a:xfrm>
            <a:off x="1580138" y="5465912"/>
            <a:ext cx="685800" cy="318208"/>
          </a:xfrm>
          <a:prstGeom prst="rect">
            <a:avLst/>
          </a:prstGeom>
          <a:noFill/>
        </p:spPr>
        <p:txBody>
          <a:bodyPr wrap="square" rtlCol="0">
            <a:noAutofit/>
          </a:bodyPr>
          <a:lstStyle/>
          <a:p>
            <a:pPr algn="ctr"/>
            <a:r>
              <a:rPr lang="en-US" sz="1600" dirty="0"/>
              <a:t>XML</a:t>
            </a:r>
          </a:p>
        </p:txBody>
      </p:sp>
      <p:sp>
        <p:nvSpPr>
          <p:cNvPr id="12" name="TextBox 11"/>
          <p:cNvSpPr txBox="1"/>
          <p:nvPr/>
        </p:nvSpPr>
        <p:spPr>
          <a:xfrm>
            <a:off x="3637538" y="5306808"/>
            <a:ext cx="1143000" cy="318208"/>
          </a:xfrm>
          <a:prstGeom prst="rect">
            <a:avLst/>
          </a:prstGeom>
          <a:noFill/>
        </p:spPr>
        <p:txBody>
          <a:bodyPr wrap="square" rtlCol="0">
            <a:noAutofit/>
          </a:bodyPr>
          <a:lstStyle/>
          <a:p>
            <a:pPr algn="ctr"/>
            <a:r>
              <a:rPr lang="en-US" sz="1600" dirty="0" err="1"/>
              <a:t>Tf.record</a:t>
            </a:r>
            <a:endParaRPr lang="en-US" sz="1600" dirty="0"/>
          </a:p>
        </p:txBody>
      </p:sp>
    </p:spTree>
    <p:extLst>
      <p:ext uri="{BB962C8B-B14F-4D97-AF65-F5344CB8AC3E}">
        <p14:creationId xmlns:p14="http://schemas.microsoft.com/office/powerpoint/2010/main" val="2639804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Training New Model</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13</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20" name="Picture 19"/>
          <p:cNvPicPr>
            <a:picLocks noChangeAspect="1"/>
          </p:cNvPicPr>
          <p:nvPr/>
        </p:nvPicPr>
        <p:blipFill>
          <a:blip r:embed="rId3"/>
          <a:stretch>
            <a:fillRect/>
          </a:stretch>
        </p:blipFill>
        <p:spPr>
          <a:xfrm>
            <a:off x="771000" y="3073012"/>
            <a:ext cx="961538" cy="729000"/>
          </a:xfrm>
          <a:prstGeom prst="rect">
            <a:avLst/>
          </a:prstGeom>
        </p:spPr>
      </p:pic>
      <p:sp>
        <p:nvSpPr>
          <p:cNvPr id="21" name="TextBox 20"/>
          <p:cNvSpPr txBox="1"/>
          <p:nvPr/>
        </p:nvSpPr>
        <p:spPr>
          <a:xfrm>
            <a:off x="674738" y="3205300"/>
            <a:ext cx="1143000" cy="318208"/>
          </a:xfrm>
          <a:prstGeom prst="rect">
            <a:avLst/>
          </a:prstGeom>
          <a:noFill/>
        </p:spPr>
        <p:txBody>
          <a:bodyPr wrap="square" rtlCol="0">
            <a:noAutofit/>
          </a:bodyPr>
          <a:lstStyle/>
          <a:p>
            <a:pPr algn="ctr"/>
            <a:r>
              <a:rPr lang="en-US" sz="1600" dirty="0"/>
              <a:t>.</a:t>
            </a:r>
            <a:r>
              <a:rPr lang="en-US" sz="1600" dirty="0" err="1"/>
              <a:t>pbtxt</a:t>
            </a:r>
            <a:endParaRPr lang="en-US" sz="1600" dirty="0"/>
          </a:p>
        </p:txBody>
      </p:sp>
      <p:pic>
        <p:nvPicPr>
          <p:cNvPr id="22" name="Picture 21"/>
          <p:cNvPicPr>
            <a:picLocks noChangeAspect="1"/>
          </p:cNvPicPr>
          <p:nvPr/>
        </p:nvPicPr>
        <p:blipFill>
          <a:blip r:embed="rId3"/>
          <a:stretch>
            <a:fillRect/>
          </a:stretch>
        </p:blipFill>
        <p:spPr>
          <a:xfrm>
            <a:off x="762000" y="4027008"/>
            <a:ext cx="961538" cy="729000"/>
          </a:xfrm>
          <a:prstGeom prst="rect">
            <a:avLst/>
          </a:prstGeom>
        </p:spPr>
      </p:pic>
      <p:sp>
        <p:nvSpPr>
          <p:cNvPr id="23" name="TextBox 22"/>
          <p:cNvSpPr txBox="1"/>
          <p:nvPr/>
        </p:nvSpPr>
        <p:spPr>
          <a:xfrm>
            <a:off x="665738" y="4159296"/>
            <a:ext cx="1143000" cy="318208"/>
          </a:xfrm>
          <a:prstGeom prst="rect">
            <a:avLst/>
          </a:prstGeom>
          <a:noFill/>
        </p:spPr>
        <p:txBody>
          <a:bodyPr wrap="square" rtlCol="0">
            <a:noAutofit/>
          </a:bodyPr>
          <a:lstStyle/>
          <a:p>
            <a:pPr algn="ctr"/>
            <a:r>
              <a:rPr lang="en-US" sz="1600" dirty="0"/>
              <a:t>.</a:t>
            </a:r>
            <a:r>
              <a:rPr lang="en-US" sz="1600" dirty="0" err="1"/>
              <a:t>config</a:t>
            </a:r>
            <a:endParaRPr lang="en-US" sz="1600" dirty="0"/>
          </a:p>
        </p:txBody>
      </p:sp>
      <p:sp>
        <p:nvSpPr>
          <p:cNvPr id="24" name="Text Placeholder 6"/>
          <p:cNvSpPr txBox="1">
            <a:spLocks/>
          </p:cNvSpPr>
          <p:nvPr/>
        </p:nvSpPr>
        <p:spPr>
          <a:xfrm>
            <a:off x="2057400" y="1524000"/>
            <a:ext cx="6629400" cy="4648200"/>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342900" indent="-342900"/>
            <a:r>
              <a:rPr lang="en-US" sz="2000" dirty="0"/>
              <a:t>To train the model with the new data set four files were needed</a:t>
            </a:r>
          </a:p>
          <a:p>
            <a:pPr marL="662940" lvl="1" indent="-342900"/>
            <a:r>
              <a:rPr lang="en-US" sz="1600" dirty="0" err="1"/>
              <a:t>tf.record</a:t>
            </a:r>
            <a:r>
              <a:rPr lang="en-US" sz="1600" dirty="0"/>
              <a:t> file for each the training and testing dataset</a:t>
            </a:r>
          </a:p>
          <a:p>
            <a:pPr marL="662940" lvl="1" indent="-342900"/>
            <a:r>
              <a:rPr lang="en-US" sz="1600" dirty="0"/>
              <a:t>.</a:t>
            </a:r>
            <a:r>
              <a:rPr lang="en-US" sz="1600" dirty="0" err="1"/>
              <a:t>pbtxt</a:t>
            </a:r>
            <a:r>
              <a:rPr lang="en-US" sz="1600" dirty="0"/>
              <a:t> file which maps the id number to a classification label</a:t>
            </a:r>
          </a:p>
          <a:p>
            <a:pPr marL="662940" lvl="1" indent="-342900"/>
            <a:r>
              <a:rPr lang="en-US" sz="1600" dirty="0"/>
              <a:t>.</a:t>
            </a:r>
            <a:r>
              <a:rPr lang="en-US" sz="1600" dirty="0" err="1"/>
              <a:t>config</a:t>
            </a:r>
            <a:r>
              <a:rPr lang="en-US" sz="1600" dirty="0"/>
              <a:t> which contains the architecture for the neural network</a:t>
            </a:r>
          </a:p>
          <a:p>
            <a:pPr marL="342900" indent="-342900"/>
            <a:r>
              <a:rPr lang="en-US" sz="2000" dirty="0"/>
              <a:t>Configuration file was based off of ssd_mobilenet_v1_pets.config with alterations</a:t>
            </a:r>
          </a:p>
          <a:p>
            <a:pPr marL="662940" lvl="1" indent="-342900"/>
            <a:r>
              <a:rPr lang="en-US" sz="1600" dirty="0"/>
              <a:t>Changes number of classes from 90 to 3</a:t>
            </a:r>
          </a:p>
          <a:p>
            <a:pPr marL="662940" lvl="1" indent="-342900"/>
            <a:r>
              <a:rPr lang="en-US" sz="1600" dirty="0"/>
              <a:t>Batch sized changes from 24 to 15</a:t>
            </a:r>
          </a:p>
          <a:p>
            <a:pPr marL="662940" lvl="1" indent="-342900"/>
            <a:r>
              <a:rPr lang="en-US" sz="1600" dirty="0"/>
              <a:t>Redirected to our </a:t>
            </a:r>
            <a:r>
              <a:rPr lang="en-US" sz="1600" dirty="0" err="1"/>
              <a:t>tf.record</a:t>
            </a:r>
            <a:r>
              <a:rPr lang="en-US" sz="1600" dirty="0"/>
              <a:t> files and label map pb.txt file</a:t>
            </a:r>
          </a:p>
          <a:p>
            <a:pPr marL="342900" indent="-342900"/>
            <a:r>
              <a:rPr lang="en-US" sz="1800" dirty="0"/>
              <a:t>Training ran for 13+ hours and completed 30,857 steps</a:t>
            </a:r>
          </a:p>
          <a:p>
            <a:pPr marL="662940" lvl="1" indent="-342900"/>
            <a:endParaRPr lang="en-US" sz="1600" dirty="0"/>
          </a:p>
          <a:p>
            <a:endParaRPr lang="en-US" sz="2000" dirty="0"/>
          </a:p>
        </p:txBody>
      </p:sp>
      <p:pic>
        <p:nvPicPr>
          <p:cNvPr id="25" name="Picture 24"/>
          <p:cNvPicPr>
            <a:picLocks noChangeAspect="1"/>
          </p:cNvPicPr>
          <p:nvPr/>
        </p:nvPicPr>
        <p:blipFill>
          <a:blip r:embed="rId3"/>
          <a:stretch>
            <a:fillRect/>
          </a:stretch>
        </p:blipFill>
        <p:spPr>
          <a:xfrm>
            <a:off x="762000" y="2045656"/>
            <a:ext cx="961538" cy="729000"/>
          </a:xfrm>
          <a:prstGeom prst="rect">
            <a:avLst/>
          </a:prstGeom>
        </p:spPr>
      </p:pic>
      <p:sp>
        <p:nvSpPr>
          <p:cNvPr id="26" name="TextBox 25"/>
          <p:cNvSpPr txBox="1"/>
          <p:nvPr/>
        </p:nvSpPr>
        <p:spPr>
          <a:xfrm>
            <a:off x="665738" y="2177944"/>
            <a:ext cx="1143000" cy="318208"/>
          </a:xfrm>
          <a:prstGeom prst="rect">
            <a:avLst/>
          </a:prstGeom>
          <a:noFill/>
        </p:spPr>
        <p:txBody>
          <a:bodyPr wrap="square" rtlCol="0">
            <a:noAutofit/>
          </a:bodyPr>
          <a:lstStyle/>
          <a:p>
            <a:pPr algn="ctr"/>
            <a:r>
              <a:rPr lang="en-US" sz="1600" dirty="0" err="1"/>
              <a:t>tf.record</a:t>
            </a:r>
            <a:endParaRPr lang="en-US" sz="1600" dirty="0"/>
          </a:p>
        </p:txBody>
      </p:sp>
    </p:spTree>
    <p:extLst>
      <p:ext uri="{BB962C8B-B14F-4D97-AF65-F5344CB8AC3E}">
        <p14:creationId xmlns:p14="http://schemas.microsoft.com/office/powerpoint/2010/main" val="2110155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Real-time Detection (No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Det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1800225"/>
            <a:ext cx="5257800" cy="3943350"/>
          </a:xfrm>
          <a:prstGeom prst="rect">
            <a:avLst/>
          </a:prstGeom>
        </p:spPr>
      </p:pic>
    </p:spTree>
    <p:extLst>
      <p:ext uri="{BB962C8B-B14F-4D97-AF65-F5344CB8AC3E}">
        <p14:creationId xmlns:p14="http://schemas.microsoft.com/office/powerpoint/2010/main" val="2858429443"/>
      </p:ext>
    </p:extLst>
  </p:cSld>
  <p:clrMapOvr>
    <a:masterClrMapping/>
  </p:clrMapOvr>
  <mc:AlternateContent xmlns:mc="http://schemas.openxmlformats.org/markup-compatibility/2006" xmlns:p14="http://schemas.microsoft.com/office/powerpoint/2010/main">
    <mc:Choice Requires="p14">
      <p:transition spd="slow" p14:dur="2000" advClick="0" advTm="35000"/>
    </mc:Choice>
    <mc:Fallback xmlns="">
      <p:transition spd="slow" advClick="0"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Object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15</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xmlns=""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706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CC85D9-7AE8-4FD5-A8A6-9CF78D3F70AB}"/>
              </a:ext>
            </a:extLst>
          </p:cNvPr>
          <p:cNvSpPr>
            <a:spLocks noGrp="1"/>
          </p:cNvSpPr>
          <p:nvPr>
            <p:ph type="title"/>
          </p:nvPr>
        </p:nvSpPr>
        <p:spPr/>
        <p:txBody>
          <a:bodyPr/>
          <a:lstStyle/>
          <a:p>
            <a:r>
              <a:rPr lang="en-US" dirty="0"/>
              <a:t>What is Object Tracking?</a:t>
            </a:r>
          </a:p>
        </p:txBody>
      </p:sp>
      <p:sp>
        <p:nvSpPr>
          <p:cNvPr id="3" name="Content Placeholder 2">
            <a:extLst>
              <a:ext uri="{FF2B5EF4-FFF2-40B4-BE49-F238E27FC236}">
                <a16:creationId xmlns:a16="http://schemas.microsoft.com/office/drawing/2014/main" xmlns="" id="{F6B3A345-EB7F-42A9-83AB-E1921FF5528A}"/>
              </a:ext>
            </a:extLst>
          </p:cNvPr>
          <p:cNvSpPr>
            <a:spLocks noGrp="1"/>
          </p:cNvSpPr>
          <p:nvPr>
            <p:ph idx="1"/>
          </p:nvPr>
        </p:nvSpPr>
        <p:spPr>
          <a:xfrm>
            <a:off x="457200" y="1524000"/>
            <a:ext cx="8229600" cy="4648200"/>
          </a:xfrm>
        </p:spPr>
        <p:txBody>
          <a:bodyPr>
            <a:normAutofit/>
          </a:bodyPr>
          <a:lstStyle/>
          <a:p>
            <a:endParaRPr lang="en-US" dirty="0"/>
          </a:p>
          <a:p>
            <a:r>
              <a:rPr lang="en-US" dirty="0"/>
              <a:t>Object tracking is successively locating a known object in each frame of a video</a:t>
            </a:r>
          </a:p>
          <a:p>
            <a:pPr lvl="1"/>
            <a:r>
              <a:rPr lang="en-US" dirty="0"/>
              <a:t>Predefined bounding box is used as input to the tracker</a:t>
            </a:r>
          </a:p>
          <a:p>
            <a:r>
              <a:rPr lang="en-US" dirty="0"/>
              <a:t>Tracking is based on combining a motion model and an appearance model </a:t>
            </a:r>
          </a:p>
          <a:p>
            <a:pPr lvl="1"/>
            <a:r>
              <a:rPr lang="en-US" dirty="0"/>
              <a:t>Motion model is modeling the location and velocity of the object, like a Kalman filter</a:t>
            </a:r>
          </a:p>
          <a:p>
            <a:pPr lvl="1"/>
            <a:r>
              <a:rPr lang="en-US" dirty="0"/>
              <a:t>Appearance model is the model of the object to be tracked. </a:t>
            </a:r>
          </a:p>
          <a:p>
            <a:pPr lvl="2"/>
            <a:r>
              <a:rPr lang="en-US" dirty="0"/>
              <a:t>Frequently a classifier that is trained online</a:t>
            </a:r>
          </a:p>
          <a:p>
            <a:endParaRPr lang="en-US" dirty="0"/>
          </a:p>
        </p:txBody>
      </p:sp>
      <p:sp>
        <p:nvSpPr>
          <p:cNvPr id="4" name="Footer Placeholder 3">
            <a:extLst>
              <a:ext uri="{FF2B5EF4-FFF2-40B4-BE49-F238E27FC236}">
                <a16:creationId xmlns:a16="http://schemas.microsoft.com/office/drawing/2014/main" xmlns="" id="{F416AEBA-0F66-41E8-9682-93956B5200C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3A6D425F-DC81-4B6A-BEB3-632742D955E2}"/>
              </a:ext>
            </a:extLst>
          </p:cNvPr>
          <p:cNvSpPr>
            <a:spLocks noGrp="1"/>
          </p:cNvSpPr>
          <p:nvPr>
            <p:ph type="sldNum" sz="quarter" idx="12"/>
          </p:nvPr>
        </p:nvSpPr>
        <p:spPr/>
        <p:txBody>
          <a:bodyPr/>
          <a:lstStyle/>
          <a:p>
            <a:fld id="{963B0023-0CED-47F7-85AE-654F0B232C29}" type="slidenum">
              <a:rPr lang="en-US" smtClean="0"/>
              <a:pPr/>
              <a:t>16</a:t>
            </a:fld>
            <a:endParaRPr lang="en-US" dirty="0"/>
          </a:p>
        </p:txBody>
      </p:sp>
    </p:spTree>
    <p:extLst>
      <p:ext uri="{BB962C8B-B14F-4D97-AF65-F5344CB8AC3E}">
        <p14:creationId xmlns:p14="http://schemas.microsoft.com/office/powerpoint/2010/main" val="3289940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Why Track?</a:t>
            </a:r>
          </a:p>
        </p:txBody>
      </p:sp>
      <p:sp>
        <p:nvSpPr>
          <p:cNvPr id="499719" name="Rectangle 7"/>
          <p:cNvSpPr>
            <a:spLocks noGrp="1" noChangeArrowheads="1"/>
          </p:cNvSpPr>
          <p:nvPr>
            <p:ph idx="1"/>
          </p:nvPr>
        </p:nvSpPr>
        <p:spPr>
          <a:xfrm>
            <a:off x="457200" y="1524000"/>
            <a:ext cx="8229600" cy="4648200"/>
          </a:xfrm>
        </p:spPr>
        <p:txBody>
          <a:bodyPr>
            <a:normAutofit/>
          </a:bodyPr>
          <a:lstStyle/>
          <a:p>
            <a:r>
              <a:rPr lang="en-US" dirty="0"/>
              <a:t>Tracking algorithms are usually faster than detection algorithms</a:t>
            </a:r>
          </a:p>
          <a:p>
            <a:pPr lvl="1">
              <a:buFont typeface="Verdana" panose="020B0604030504040204" pitchFamily="34" charset="0"/>
              <a:buChar char="+"/>
            </a:pPr>
            <a:r>
              <a:rPr lang="en-US" dirty="0"/>
              <a:t>Detection algorithms have to start with no prior information about an object.</a:t>
            </a:r>
          </a:p>
          <a:p>
            <a:pPr lvl="1">
              <a:buFont typeface="Verdana" panose="020B0604030504040204" pitchFamily="34" charset="0"/>
              <a:buChar char="+"/>
            </a:pPr>
            <a:r>
              <a:rPr lang="en-US" dirty="0"/>
              <a:t>Tracking algorithms know the previous location and velocity of an object.</a:t>
            </a:r>
          </a:p>
          <a:p>
            <a:pPr lvl="1"/>
            <a:r>
              <a:rPr lang="en-US" dirty="0"/>
              <a:t>Tracking algorithms start to drift over time from accumulating errors</a:t>
            </a:r>
          </a:p>
          <a:p>
            <a:r>
              <a:rPr lang="en-US" dirty="0"/>
              <a:t>Tracking can frequently handle occlusion better</a:t>
            </a:r>
          </a:p>
          <a:p>
            <a:r>
              <a:rPr lang="en-US" dirty="0"/>
              <a:t>Tracking preserves the identity of an object</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17</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870547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503F8B-897A-4DBF-964C-7F478914C322}"/>
              </a:ext>
            </a:extLst>
          </p:cNvPr>
          <p:cNvSpPr>
            <a:spLocks noGrp="1"/>
          </p:cNvSpPr>
          <p:nvPr>
            <p:ph type="title"/>
          </p:nvPr>
        </p:nvSpPr>
        <p:spPr/>
        <p:txBody>
          <a:bodyPr/>
          <a:lstStyle/>
          <a:p>
            <a:r>
              <a:rPr lang="en-US" dirty="0"/>
              <a:t>Tracking Methods</a:t>
            </a:r>
          </a:p>
        </p:txBody>
      </p:sp>
      <p:sp>
        <p:nvSpPr>
          <p:cNvPr id="3" name="Content Placeholder 2">
            <a:extLst>
              <a:ext uri="{FF2B5EF4-FFF2-40B4-BE49-F238E27FC236}">
                <a16:creationId xmlns:a16="http://schemas.microsoft.com/office/drawing/2014/main" xmlns="" id="{BCBC132C-4506-452B-9E4D-4057F49ECF27}"/>
              </a:ext>
            </a:extLst>
          </p:cNvPr>
          <p:cNvSpPr>
            <a:spLocks noGrp="1"/>
          </p:cNvSpPr>
          <p:nvPr>
            <p:ph idx="1"/>
          </p:nvPr>
        </p:nvSpPr>
        <p:spPr>
          <a:xfrm>
            <a:off x="457200" y="1524000"/>
            <a:ext cx="8229600" cy="4648200"/>
          </a:xfrm>
        </p:spPr>
        <p:txBody>
          <a:bodyPr>
            <a:normAutofit/>
          </a:bodyPr>
          <a:lstStyle/>
          <a:p>
            <a:r>
              <a:rPr lang="en-US" dirty="0"/>
              <a:t>OpenCV 3.2 has 6 types of  online trackers:</a:t>
            </a:r>
          </a:p>
          <a:p>
            <a:r>
              <a:rPr lang="en-US" u="sng" dirty="0" err="1"/>
              <a:t>AdaBoost</a:t>
            </a:r>
            <a:r>
              <a:rPr lang="en-US" u="sng" dirty="0"/>
              <a:t>-based:</a:t>
            </a:r>
          </a:p>
          <a:p>
            <a:pPr lvl="1"/>
            <a:r>
              <a:rPr lang="en-US" dirty="0"/>
              <a:t>Boosting: Uses </a:t>
            </a:r>
            <a:r>
              <a:rPr lang="en-US" dirty="0" err="1"/>
              <a:t>AdaBoost</a:t>
            </a:r>
            <a:r>
              <a:rPr lang="en-US" dirty="0"/>
              <a:t>, an ensemble learning method, to estimate the location. </a:t>
            </a:r>
          </a:p>
          <a:p>
            <a:pPr lvl="1"/>
            <a:r>
              <a:rPr lang="en-US" dirty="0"/>
              <a:t>Multiple Instance Learning (MIL): Similar to Boosting, but looks at a wider range of locations as positive identifications.</a:t>
            </a:r>
          </a:p>
          <a:p>
            <a:pPr lvl="1"/>
            <a:r>
              <a:rPr lang="en-US" dirty="0"/>
              <a:t>Kernelized Correlation Filters: Builds on MIL’s strategy of creating a large number of overlapping positive identifications. </a:t>
            </a:r>
          </a:p>
        </p:txBody>
      </p:sp>
      <p:sp>
        <p:nvSpPr>
          <p:cNvPr id="4" name="Footer Placeholder 3">
            <a:extLst>
              <a:ext uri="{FF2B5EF4-FFF2-40B4-BE49-F238E27FC236}">
                <a16:creationId xmlns:a16="http://schemas.microsoft.com/office/drawing/2014/main" xmlns="" id="{AC39D359-9786-4E04-9687-51C3070BBB6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3E10C8DF-38E4-4629-A1C3-75E5ACE0D0A9}"/>
              </a:ext>
            </a:extLst>
          </p:cNvPr>
          <p:cNvSpPr>
            <a:spLocks noGrp="1"/>
          </p:cNvSpPr>
          <p:nvPr>
            <p:ph type="sldNum" sz="quarter" idx="12"/>
          </p:nvPr>
        </p:nvSpPr>
        <p:spPr/>
        <p:txBody>
          <a:bodyPr/>
          <a:lstStyle/>
          <a:p>
            <a:fld id="{963B0023-0CED-47F7-85AE-654F0B232C29}" type="slidenum">
              <a:rPr lang="en-US" smtClean="0"/>
              <a:pPr/>
              <a:t>18</a:t>
            </a:fld>
            <a:endParaRPr lang="en-US" dirty="0"/>
          </a:p>
        </p:txBody>
      </p:sp>
    </p:spTree>
    <p:extLst>
      <p:ext uri="{BB962C8B-B14F-4D97-AF65-F5344CB8AC3E}">
        <p14:creationId xmlns:p14="http://schemas.microsoft.com/office/powerpoint/2010/main" val="1441853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6A6AB5-015C-4BA9-93B1-BAA91031C2EC}"/>
              </a:ext>
            </a:extLst>
          </p:cNvPr>
          <p:cNvSpPr>
            <a:spLocks noGrp="1"/>
          </p:cNvSpPr>
          <p:nvPr>
            <p:ph type="title"/>
          </p:nvPr>
        </p:nvSpPr>
        <p:spPr/>
        <p:txBody>
          <a:bodyPr/>
          <a:lstStyle/>
          <a:p>
            <a:r>
              <a:rPr lang="en-US" dirty="0"/>
              <a:t>Tracking Methods, Continued</a:t>
            </a:r>
          </a:p>
        </p:txBody>
      </p:sp>
      <p:sp>
        <p:nvSpPr>
          <p:cNvPr id="3" name="Content Placeholder 2">
            <a:extLst>
              <a:ext uri="{FF2B5EF4-FFF2-40B4-BE49-F238E27FC236}">
                <a16:creationId xmlns:a16="http://schemas.microsoft.com/office/drawing/2014/main" xmlns="" id="{113B0531-B1CF-4657-A9CE-AA2DD30425A4}"/>
              </a:ext>
            </a:extLst>
          </p:cNvPr>
          <p:cNvSpPr>
            <a:spLocks noGrp="1"/>
          </p:cNvSpPr>
          <p:nvPr>
            <p:ph idx="1"/>
          </p:nvPr>
        </p:nvSpPr>
        <p:spPr/>
        <p:txBody>
          <a:bodyPr/>
          <a:lstStyle/>
          <a:p>
            <a:r>
              <a:rPr lang="en-US" u="sng" dirty="0"/>
              <a:t>Other:</a:t>
            </a:r>
          </a:p>
          <a:p>
            <a:pPr lvl="1"/>
            <a:r>
              <a:rPr lang="en-US" b="1" dirty="0" err="1"/>
              <a:t>Medianflow</a:t>
            </a:r>
            <a:r>
              <a:rPr lang="en-US" b="1" dirty="0"/>
              <a:t>:</a:t>
            </a:r>
            <a:r>
              <a:rPr lang="en-US" dirty="0"/>
              <a:t> Looking at a set of points in a bounding box, uses Lucas-</a:t>
            </a:r>
            <a:r>
              <a:rPr lang="en-US" dirty="0" err="1"/>
              <a:t>Kanade</a:t>
            </a:r>
            <a:r>
              <a:rPr lang="en-US" dirty="0"/>
              <a:t> optical flow estimator for a motion model, filtering out bad results. Remaining boxes used to get the final bounding box. </a:t>
            </a:r>
          </a:p>
          <a:p>
            <a:pPr lvl="1"/>
            <a:r>
              <a:rPr lang="en-US" dirty="0"/>
              <a:t>Tracking, Learning, Detection (TLD):  A different tracking algorithm is combined with a Fern Ensemble classifier, which updates the tracker when it veers off-track</a:t>
            </a:r>
          </a:p>
          <a:p>
            <a:pPr lvl="1"/>
            <a:r>
              <a:rPr lang="en-US" dirty="0" err="1"/>
              <a:t>Goturn</a:t>
            </a:r>
            <a:r>
              <a:rPr lang="en-US" dirty="0"/>
              <a:t>: Uses neural networks pretrained on a variety of labeled tracking videos to track novel objects</a:t>
            </a:r>
          </a:p>
        </p:txBody>
      </p:sp>
      <p:sp>
        <p:nvSpPr>
          <p:cNvPr id="4" name="Footer Placeholder 3">
            <a:extLst>
              <a:ext uri="{FF2B5EF4-FFF2-40B4-BE49-F238E27FC236}">
                <a16:creationId xmlns:a16="http://schemas.microsoft.com/office/drawing/2014/main" xmlns="" id="{235CC58E-D907-4E5A-AC88-756A633964A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FB04A4D0-C512-4F67-A978-E66AB66B4BE2}"/>
              </a:ext>
            </a:extLst>
          </p:cNvPr>
          <p:cNvSpPr>
            <a:spLocks noGrp="1"/>
          </p:cNvSpPr>
          <p:nvPr>
            <p:ph type="sldNum" sz="quarter" idx="12"/>
          </p:nvPr>
        </p:nvSpPr>
        <p:spPr/>
        <p:txBody>
          <a:bodyPr/>
          <a:lstStyle/>
          <a:p>
            <a:fld id="{963B0023-0CED-47F7-85AE-654F0B232C29}" type="slidenum">
              <a:rPr lang="en-US" smtClean="0"/>
              <a:pPr/>
              <a:t>19</a:t>
            </a:fld>
            <a:endParaRPr lang="en-US" dirty="0"/>
          </a:p>
        </p:txBody>
      </p:sp>
    </p:spTree>
    <p:extLst>
      <p:ext uri="{BB962C8B-B14F-4D97-AF65-F5344CB8AC3E}">
        <p14:creationId xmlns:p14="http://schemas.microsoft.com/office/powerpoint/2010/main" val="420408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Introduction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xmlns="" id="{44712667-CE67-4A92-AA15-2070385BB5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74944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5A4C4F-156C-4204-9942-2AE7C836E36D}"/>
              </a:ext>
            </a:extLst>
          </p:cNvPr>
          <p:cNvSpPr>
            <a:spLocks noGrp="1"/>
          </p:cNvSpPr>
          <p:nvPr>
            <p:ph type="title"/>
          </p:nvPr>
        </p:nvSpPr>
        <p:spPr/>
        <p:txBody>
          <a:bodyPr/>
          <a:lstStyle/>
          <a:p>
            <a:r>
              <a:rPr lang="en-US" dirty="0"/>
              <a:t>Incorporating Tracking</a:t>
            </a:r>
          </a:p>
        </p:txBody>
      </p:sp>
      <p:sp>
        <p:nvSpPr>
          <p:cNvPr id="5" name="Slide Number Placeholder 4">
            <a:extLst>
              <a:ext uri="{FF2B5EF4-FFF2-40B4-BE49-F238E27FC236}">
                <a16:creationId xmlns:a16="http://schemas.microsoft.com/office/drawing/2014/main" xmlns="" id="{45683E45-C068-419D-A505-84187620AAEA}"/>
              </a:ext>
            </a:extLst>
          </p:cNvPr>
          <p:cNvSpPr>
            <a:spLocks noGrp="1"/>
          </p:cNvSpPr>
          <p:nvPr>
            <p:ph type="sldNum" sz="quarter" idx="12"/>
          </p:nvPr>
        </p:nvSpPr>
        <p:spPr/>
        <p:txBody>
          <a:bodyPr/>
          <a:lstStyle/>
          <a:p>
            <a:fld id="{963B0023-0CED-47F7-85AE-654F0B232C29}" type="slidenum">
              <a:rPr lang="en-US" smtClean="0"/>
              <a:pPr/>
              <a:t>20</a:t>
            </a:fld>
            <a:endParaRPr lang="en-US" dirty="0"/>
          </a:p>
        </p:txBody>
      </p:sp>
      <p:sp>
        <p:nvSpPr>
          <p:cNvPr id="4" name="Footer Placeholder 3">
            <a:extLst>
              <a:ext uri="{FF2B5EF4-FFF2-40B4-BE49-F238E27FC236}">
                <a16:creationId xmlns:a16="http://schemas.microsoft.com/office/drawing/2014/main" xmlns="" id="{7B6BCDB1-D665-4B91-B4F0-ECB38E1E0252}"/>
              </a:ext>
            </a:extLst>
          </p:cNvPr>
          <p:cNvSpPr>
            <a:spLocks noGrp="1"/>
          </p:cNvSpPr>
          <p:nvPr>
            <p:ph type="ftr" sz="quarter" idx="11"/>
          </p:nvPr>
        </p:nvSpPr>
        <p:spPr/>
        <p:txBody>
          <a:bodyPr/>
          <a:lstStyle/>
          <a:p>
            <a:endParaRPr lang="en-US" dirty="0"/>
          </a:p>
        </p:txBody>
      </p:sp>
      <p:sp>
        <p:nvSpPr>
          <p:cNvPr id="21" name="Content Placeholder 20">
            <a:extLst>
              <a:ext uri="{FF2B5EF4-FFF2-40B4-BE49-F238E27FC236}">
                <a16:creationId xmlns:a16="http://schemas.microsoft.com/office/drawing/2014/main" xmlns="" id="{9CAA0C9C-79BE-4BAC-AFD6-A055DF390662}"/>
              </a:ext>
            </a:extLst>
          </p:cNvPr>
          <p:cNvSpPr>
            <a:spLocks noGrp="1"/>
          </p:cNvSpPr>
          <p:nvPr>
            <p:ph sz="half" idx="1"/>
          </p:nvPr>
        </p:nvSpPr>
        <p:spPr/>
        <p:txBody>
          <a:bodyPr>
            <a:normAutofit lnSpcReduction="10000"/>
          </a:bodyPr>
          <a:lstStyle/>
          <a:p>
            <a:r>
              <a:rPr lang="en-US" dirty="0"/>
              <a:t>With OpenCV, tracking is fairly straightforward.</a:t>
            </a:r>
          </a:p>
          <a:p>
            <a:r>
              <a:rPr lang="en-US" dirty="0"/>
              <a:t>Preservation of ID is more complicated.</a:t>
            </a:r>
          </a:p>
          <a:p>
            <a:pPr lvl="1"/>
            <a:r>
              <a:rPr lang="en-US" dirty="0"/>
              <a:t>In detection phase, compare detections to list of objects.</a:t>
            </a:r>
          </a:p>
          <a:p>
            <a:pPr lvl="1"/>
            <a:r>
              <a:rPr lang="en-US" dirty="0"/>
              <a:t>If object doesn’t exist, add to new list.</a:t>
            </a:r>
          </a:p>
          <a:p>
            <a:pPr lvl="1"/>
            <a:r>
              <a:rPr lang="en-US" dirty="0"/>
              <a:t>Remove trackers that don’t match up with any detected objects.</a:t>
            </a:r>
          </a:p>
        </p:txBody>
      </p:sp>
      <p:pic>
        <p:nvPicPr>
          <p:cNvPr id="22" name="Content Placeholder 19">
            <a:extLst>
              <a:ext uri="{FF2B5EF4-FFF2-40B4-BE49-F238E27FC236}">
                <a16:creationId xmlns:a16="http://schemas.microsoft.com/office/drawing/2014/main" xmlns="" id="{671800C8-00BC-46B2-92C8-DE7F7B455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981200"/>
            <a:ext cx="3962398" cy="3720296"/>
          </a:xfrm>
          <a:prstGeom prst="rect">
            <a:avLst/>
          </a:prstGeom>
        </p:spPr>
      </p:pic>
    </p:spTree>
    <p:extLst>
      <p:ext uri="{BB962C8B-B14F-4D97-AF65-F5344CB8AC3E}">
        <p14:creationId xmlns:p14="http://schemas.microsoft.com/office/powerpoint/2010/main" val="1272640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Results and Conclusions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21</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xmlns=""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90447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DDF206-635F-464C-83D3-6E6088C10BF2}"/>
              </a:ext>
            </a:extLst>
          </p:cNvPr>
          <p:cNvSpPr>
            <a:spLocks noGrp="1"/>
          </p:cNvSpPr>
          <p:nvPr>
            <p:ph type="title"/>
          </p:nvPr>
        </p:nvSpPr>
        <p:spPr/>
        <p:txBody>
          <a:bodyPr/>
          <a:lstStyle/>
          <a:p>
            <a:r>
              <a:rPr lang="en-US" dirty="0"/>
              <a:t>Real-Time Detection (Tracking)</a:t>
            </a:r>
          </a:p>
        </p:txBody>
      </p:sp>
      <p:pic>
        <p:nvPicPr>
          <p:cNvPr id="6" name="Track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73200" y="1524000"/>
            <a:ext cx="6197600" cy="4648200"/>
          </a:xfrm>
        </p:spPr>
      </p:pic>
      <p:sp>
        <p:nvSpPr>
          <p:cNvPr id="4" name="Footer Placeholder 3">
            <a:extLst>
              <a:ext uri="{FF2B5EF4-FFF2-40B4-BE49-F238E27FC236}">
                <a16:creationId xmlns:a16="http://schemas.microsoft.com/office/drawing/2014/main" xmlns="" id="{8798D9F1-5F41-4C21-84DA-D5BF3ED1752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6F20FFEC-7A3A-4753-ABF5-99A80EE8DD7D}"/>
              </a:ext>
            </a:extLst>
          </p:cNvPr>
          <p:cNvSpPr>
            <a:spLocks noGrp="1"/>
          </p:cNvSpPr>
          <p:nvPr>
            <p:ph type="sldNum" sz="quarter" idx="12"/>
          </p:nvPr>
        </p:nvSpPr>
        <p:spPr/>
        <p:txBody>
          <a:bodyPr/>
          <a:lstStyle/>
          <a:p>
            <a:fld id="{963B0023-0CED-47F7-85AE-654F0B232C29}" type="slidenum">
              <a:rPr lang="en-US" smtClean="0"/>
              <a:pPr/>
              <a:t>22</a:t>
            </a:fld>
            <a:endParaRPr lang="en-US" dirty="0"/>
          </a:p>
        </p:txBody>
      </p:sp>
    </p:spTree>
    <p:extLst>
      <p:ext uri="{BB962C8B-B14F-4D97-AF65-F5344CB8AC3E}">
        <p14:creationId xmlns:p14="http://schemas.microsoft.com/office/powerpoint/2010/main" val="4080948350"/>
      </p:ext>
    </p:extLst>
  </p:cSld>
  <p:clrMapOvr>
    <a:masterClrMapping/>
  </p:clrMapOvr>
  <mc:AlternateContent xmlns:mc="http://schemas.openxmlformats.org/markup-compatibility/2006">
    <mc:Choice xmlns:p14="http://schemas.microsoft.com/office/powerpoint/2010/main" Requires="p14">
      <p:transition spd="slow" p14:dur="2000" advClick="0" advTm="36000"/>
    </mc:Choice>
    <mc:Fallback>
      <p:transition spd="slow" advClick="0" advTm="3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6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Results</a:t>
            </a:r>
          </a:p>
        </p:txBody>
      </p:sp>
      <p:sp>
        <p:nvSpPr>
          <p:cNvPr id="499719" name="Rectangle 7"/>
          <p:cNvSpPr>
            <a:spLocks noGrp="1" noChangeArrowheads="1"/>
          </p:cNvSpPr>
          <p:nvPr>
            <p:ph idx="1"/>
          </p:nvPr>
        </p:nvSpPr>
        <p:spPr/>
        <p:txBody>
          <a:bodyPr/>
          <a:lstStyle/>
          <a:p>
            <a:r>
              <a:rPr lang="en-US" dirty="0"/>
              <a:t>Collected and labeled new, tool-specific dataset</a:t>
            </a:r>
          </a:p>
          <a:p>
            <a:r>
              <a:rPr lang="en-US" dirty="0"/>
              <a:t>Used transfer learning to modify </a:t>
            </a:r>
            <a:r>
              <a:rPr lang="en-US" dirty="0" err="1"/>
              <a:t>MobileNet</a:t>
            </a:r>
            <a:r>
              <a:rPr lang="en-US" dirty="0"/>
              <a:t>-SSD classifier trained on the COCO dataset, for our tool dataset. </a:t>
            </a:r>
          </a:p>
          <a:p>
            <a:r>
              <a:rPr lang="en-US" dirty="0"/>
              <a:t>Implemented real-time object tracking using self-trained model.</a:t>
            </a:r>
          </a:p>
          <a:p>
            <a:pPr lvl="1"/>
            <a:r>
              <a:rPr lang="en-US" dirty="0"/>
              <a:t>50 FPS average</a:t>
            </a:r>
          </a:p>
          <a:p>
            <a:r>
              <a:rPr lang="en-US" dirty="0"/>
              <a:t>Incorporated </a:t>
            </a:r>
            <a:r>
              <a:rPr lang="en-US" dirty="0" err="1"/>
              <a:t>medianflow</a:t>
            </a:r>
            <a:r>
              <a:rPr lang="en-US" dirty="0"/>
              <a:t>-based tracking to improve fps and incorporate IDs.</a:t>
            </a:r>
          </a:p>
          <a:p>
            <a:pPr lvl="1"/>
            <a:r>
              <a:rPr lang="en-US" dirty="0"/>
              <a:t>110 FPS average, one object tracked.</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3248367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Places to Improve</a:t>
            </a:r>
          </a:p>
        </p:txBody>
      </p:sp>
      <p:sp>
        <p:nvSpPr>
          <p:cNvPr id="499719" name="Rectangle 7"/>
          <p:cNvSpPr>
            <a:spLocks noGrp="1" noChangeArrowheads="1"/>
          </p:cNvSpPr>
          <p:nvPr>
            <p:ph idx="1"/>
          </p:nvPr>
        </p:nvSpPr>
        <p:spPr/>
        <p:txBody>
          <a:bodyPr>
            <a:normAutofit lnSpcReduction="10000"/>
          </a:bodyPr>
          <a:lstStyle/>
          <a:p>
            <a:r>
              <a:rPr lang="en-US" dirty="0"/>
              <a:t>Detection</a:t>
            </a:r>
          </a:p>
          <a:p>
            <a:pPr lvl="1"/>
            <a:r>
              <a:rPr lang="en-US" dirty="0"/>
              <a:t>Augment some of the data (Kevin please add detail about that)</a:t>
            </a:r>
          </a:p>
          <a:p>
            <a:pPr lvl="1"/>
            <a:r>
              <a:rPr lang="en-US" dirty="0"/>
              <a:t>Wider variety of training images</a:t>
            </a:r>
          </a:p>
          <a:p>
            <a:pPr lvl="1"/>
            <a:r>
              <a:rPr lang="en-US" dirty="0"/>
              <a:t>More quantitative evaluation techniques</a:t>
            </a:r>
          </a:p>
          <a:p>
            <a:pPr lvl="2"/>
            <a:r>
              <a:rPr lang="en-US" dirty="0"/>
              <a:t>Precision-recall curve</a:t>
            </a:r>
          </a:p>
          <a:p>
            <a:pPr lvl="2"/>
            <a:r>
              <a:rPr lang="en-US" dirty="0"/>
              <a:t>F1 score</a:t>
            </a:r>
          </a:p>
          <a:p>
            <a:r>
              <a:rPr lang="en-US" dirty="0"/>
              <a:t>Tracking</a:t>
            </a:r>
          </a:p>
          <a:p>
            <a:pPr lvl="1"/>
            <a:r>
              <a:rPr lang="en-US" dirty="0"/>
              <a:t>Utilize more complex methods for tracking</a:t>
            </a:r>
          </a:p>
          <a:p>
            <a:pPr lvl="2"/>
            <a:r>
              <a:rPr lang="en-US" dirty="0"/>
              <a:t>Only managed to get KCF, </a:t>
            </a:r>
            <a:r>
              <a:rPr lang="en-US" dirty="0" err="1"/>
              <a:t>medianflow</a:t>
            </a:r>
            <a:r>
              <a:rPr lang="en-US" dirty="0"/>
              <a:t> working</a:t>
            </a:r>
          </a:p>
          <a:p>
            <a:pPr lvl="1"/>
            <a:r>
              <a:rPr lang="en-US" dirty="0"/>
              <a:t>Improve ID incrementing logic.</a:t>
            </a:r>
          </a:p>
          <a:p>
            <a:pPr lvl="2"/>
            <a:r>
              <a:rPr lang="en-US" dirty="0"/>
              <a:t>A number of parameters to tune that may make for more consistent IDs.</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405915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Future Work</a:t>
            </a:r>
          </a:p>
        </p:txBody>
      </p:sp>
      <p:sp>
        <p:nvSpPr>
          <p:cNvPr id="499719" name="Rectangle 7"/>
          <p:cNvSpPr>
            <a:spLocks noGrp="1" noChangeArrowheads="1"/>
          </p:cNvSpPr>
          <p:nvPr>
            <p:ph idx="1"/>
          </p:nvPr>
        </p:nvSpPr>
        <p:spPr/>
        <p:txBody>
          <a:bodyPr/>
          <a:lstStyle/>
          <a:p>
            <a:r>
              <a:rPr lang="en-US" dirty="0"/>
              <a:t>Create a more complete training dataset.</a:t>
            </a:r>
          </a:p>
          <a:p>
            <a:pPr lvl="1"/>
            <a:r>
              <a:rPr lang="en-US" dirty="0"/>
              <a:t>More classes of tools</a:t>
            </a:r>
          </a:p>
          <a:p>
            <a:r>
              <a:rPr lang="en-US" dirty="0"/>
              <a:t>Explore alternate detection frameworks.</a:t>
            </a:r>
          </a:p>
          <a:p>
            <a:pPr lvl="1"/>
            <a:r>
              <a:rPr lang="en-US" dirty="0"/>
              <a:t>Inception V2 + </a:t>
            </a:r>
            <a:r>
              <a:rPr lang="en-US" dirty="0" err="1"/>
              <a:t>Resnet</a:t>
            </a:r>
            <a:endParaRPr lang="en-US" dirty="0"/>
          </a:p>
          <a:p>
            <a:r>
              <a:rPr lang="en-US" dirty="0"/>
              <a:t>More exploration of tracking methods.</a:t>
            </a:r>
          </a:p>
          <a:p>
            <a:pPr lvl="1"/>
            <a:r>
              <a:rPr lang="en-US" dirty="0" err="1"/>
              <a:t>Goturn</a:t>
            </a:r>
            <a:r>
              <a:rPr lang="en-US" dirty="0"/>
              <a:t>, TLD, KCF in practice</a:t>
            </a:r>
          </a:p>
          <a:p>
            <a:pPr lvl="1"/>
            <a:r>
              <a:rPr lang="en-US" dirty="0"/>
              <a:t>Hyperparameter tuning </a:t>
            </a:r>
          </a:p>
          <a:p>
            <a:r>
              <a:rPr lang="en-US" dirty="0"/>
              <a:t>Develop a user-facing frontend</a:t>
            </a:r>
          </a:p>
          <a:p>
            <a:pPr lvl="1"/>
            <a:r>
              <a:rPr lang="en-US" dirty="0"/>
              <a:t>Allow user to train new tools, train on their own tools.</a:t>
            </a:r>
          </a:p>
          <a:p>
            <a:pPr marL="320040" lvl="1" indent="0">
              <a:buNone/>
            </a:pP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25</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375739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Any Questions?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26</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1032" name="Picture 8" descr="Image result for ques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4628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91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66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Layout: </a:t>
            </a:r>
            <a:r>
              <a:rPr lang="en-US" dirty="0" err="1"/>
              <a:t>SectionDivider</a:t>
            </a:r>
            <a:r>
              <a:rPr lang="en-US" dirty="0"/>
              <a:t>, Verdana Bold 40pt</a:t>
            </a:r>
          </a:p>
        </p:txBody>
      </p:sp>
      <p:sp>
        <p:nvSpPr>
          <p:cNvPr id="8" name="Text Placeholder 7"/>
          <p:cNvSpPr>
            <a:spLocks noGrp="1"/>
          </p:cNvSpPr>
          <p:nvPr>
            <p:ph type="body" idx="1"/>
          </p:nvPr>
        </p:nvSpPr>
        <p:spPr/>
        <p:txBody>
          <a:bodyPr/>
          <a:lstStyle/>
          <a:p>
            <a:r>
              <a:rPr lang="en-US"/>
              <a:t>Divider Subtext Verdana 28 pt</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28</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Tree>
    <p:extLst>
      <p:ext uri="{BB962C8B-B14F-4D97-AF65-F5344CB8AC3E}">
        <p14:creationId xmlns:p14="http://schemas.microsoft.com/office/powerpoint/2010/main" val="2141819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Layout: Title and Content</a:t>
            </a:r>
            <a:br>
              <a:rPr lang="en-US" dirty="0"/>
            </a:br>
            <a:r>
              <a:rPr lang="en-US" dirty="0"/>
              <a:t>Verdana Bold 32pt</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29</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58234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Motivation</a:t>
            </a:r>
          </a:p>
        </p:txBody>
      </p:sp>
      <p:sp>
        <p:nvSpPr>
          <p:cNvPr id="499719" name="Rectangle 7"/>
          <p:cNvSpPr>
            <a:spLocks noGrp="1" noChangeArrowheads="1"/>
          </p:cNvSpPr>
          <p:nvPr>
            <p:ph idx="1"/>
          </p:nvPr>
        </p:nvSpPr>
        <p:spPr>
          <a:xfrm>
            <a:off x="457200" y="1455435"/>
            <a:ext cx="8229600" cy="2548128"/>
          </a:xfrm>
        </p:spPr>
        <p:txBody>
          <a:bodyPr>
            <a:normAutofit/>
          </a:bodyPr>
          <a:lstStyle/>
          <a:p>
            <a:pPr marL="0" indent="0">
              <a:buNone/>
            </a:pPr>
            <a:r>
              <a:rPr lang="en-US" sz="2000" dirty="0"/>
              <a:t>The main motivation behind this project is the struggle of finding items on a heavily used desk. On an active workbench, tools and other useful items are frequently getting picked up, used, and placed down somewhere else. While good standard operating procedures will make sure all the parts end up where they're expected to be, it's very easy to quickly lose track of items.</a:t>
            </a:r>
          </a:p>
          <a:p>
            <a:pPr marL="0" indent="0">
              <a:buNone/>
            </a:pPr>
            <a:endParaRPr lang="en-US" sz="2000"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666" b="13333"/>
          <a:stretch/>
        </p:blipFill>
        <p:spPr>
          <a:xfrm>
            <a:off x="4954509" y="3805910"/>
            <a:ext cx="3198891" cy="243115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810000"/>
            <a:ext cx="4343400" cy="2443163"/>
          </a:xfrm>
          <a:prstGeom prst="rect">
            <a:avLst/>
          </a:prstGeom>
        </p:spPr>
      </p:pic>
    </p:spTree>
    <p:extLst>
      <p:ext uri="{BB962C8B-B14F-4D97-AF65-F5344CB8AC3E}">
        <p14:creationId xmlns:p14="http://schemas.microsoft.com/office/powerpoint/2010/main" val="435460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a:t>Layout: Two Content </a:t>
            </a:r>
            <a:endParaRPr lang="en-US" dirty="0"/>
          </a:p>
        </p:txBody>
      </p:sp>
      <p:sp>
        <p:nvSpPr>
          <p:cNvPr id="499719" name="Rectangle 7"/>
          <p:cNvSpPr>
            <a:spLocks noGrp="1" noChangeArrowheads="1"/>
          </p:cNvSpPr>
          <p:nvPr>
            <p:ph sz="half" idx="1"/>
          </p:nvPr>
        </p:nvSpPr>
        <p:spPr/>
        <p:txBody>
          <a:bodyPr>
            <a:normAutofit lnSpcReduction="10000"/>
          </a:bodyPr>
          <a:lstStyle/>
          <a:p>
            <a:r>
              <a:rPr lang="en-US" dirty="0"/>
              <a:t>First level bullet, Verdana 22pt</a:t>
            </a:r>
          </a:p>
          <a:p>
            <a:r>
              <a:rPr lang="en-US" dirty="0"/>
              <a:t>Line spacing 0.95, before paragraph 10pt</a:t>
            </a:r>
          </a:p>
          <a:p>
            <a:r>
              <a:rPr lang="en-US" dirty="0"/>
              <a:t>Left justified</a:t>
            </a:r>
          </a:p>
          <a:p>
            <a:r>
              <a:rPr lang="en-US" dirty="0"/>
              <a:t>Sentence case </a:t>
            </a:r>
          </a:p>
          <a:p>
            <a:r>
              <a:rPr lang="en-US" dirty="0"/>
              <a:t>First level bullet color is accent 1</a:t>
            </a:r>
          </a:p>
          <a:p>
            <a:pPr lvl="1"/>
            <a:r>
              <a:rPr lang="en-US" dirty="0"/>
              <a:t>Second level bullet </a:t>
            </a:r>
          </a:p>
          <a:p>
            <a:pPr lvl="2"/>
            <a:r>
              <a:rPr lang="en-US" dirty="0"/>
              <a:t>Third level</a:t>
            </a:r>
          </a:p>
        </p:txBody>
      </p:sp>
      <p:sp>
        <p:nvSpPr>
          <p:cNvPr id="5" name="Content Placeholder 4"/>
          <p:cNvSpPr>
            <a:spLocks noGrp="1"/>
          </p:cNvSpPr>
          <p:nvPr>
            <p:ph sz="half" idx="2"/>
          </p:nvPr>
        </p:nvSpPr>
        <p:spPr/>
        <p:txBody>
          <a:bodyPr>
            <a:normAutofit lnSpcReduction="10000"/>
          </a:bodyPr>
          <a:lstStyle/>
          <a:p>
            <a:r>
              <a:rPr lang="en-US"/>
              <a:t>First level bullet, Verdana 22pt</a:t>
            </a:r>
          </a:p>
          <a:p>
            <a:r>
              <a:rPr lang="en-US"/>
              <a:t>Line spacing 0.95, before paragraph 10pt</a:t>
            </a:r>
          </a:p>
          <a:p>
            <a:r>
              <a:rPr lang="en-US"/>
              <a:t>Left justified</a:t>
            </a:r>
          </a:p>
          <a:p>
            <a:r>
              <a:rPr lang="en-US"/>
              <a:t>Sentence case </a:t>
            </a:r>
          </a:p>
          <a:p>
            <a:r>
              <a:rPr lang="en-US"/>
              <a:t>First level bullet color is accent 1</a:t>
            </a:r>
          </a:p>
          <a:p>
            <a:pPr lvl="1"/>
            <a:r>
              <a:rPr lang="en-US"/>
              <a:t>Second level bullet </a:t>
            </a:r>
          </a:p>
          <a:p>
            <a:pPr lvl="2"/>
            <a:r>
              <a:rPr lang="en-US"/>
              <a:t>Third level</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30</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629250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gray">
          <a:xfrm>
            <a:off x="657225" y="2383155"/>
            <a:ext cx="429003" cy="457200"/>
          </a:xfrm>
          <a:prstGeom prst="rect">
            <a:avLst/>
          </a:prstGeom>
          <a:solidFill>
            <a:schemeClr val="tx1"/>
          </a:solidFill>
          <a:ln w="9525">
            <a:solidFill>
              <a:schemeClr val="tx1"/>
            </a:solidFill>
            <a:miter lim="800000"/>
            <a:headEnd/>
            <a:tailEnd/>
          </a:ln>
          <a:effectLst/>
        </p:spPr>
        <p:txBody>
          <a:bodyPr wrap="none" anchor="ctr"/>
          <a:lstStyle/>
          <a:p>
            <a:endParaRPr lang="en-US"/>
          </a:p>
        </p:txBody>
      </p:sp>
      <p:sp>
        <p:nvSpPr>
          <p:cNvPr id="67594" name="Text Box 10"/>
          <p:cNvSpPr txBox="1">
            <a:spLocks noChangeArrowheads="1"/>
          </p:cNvSpPr>
          <p:nvPr/>
        </p:nvSpPr>
        <p:spPr bwMode="auto">
          <a:xfrm>
            <a:off x="1200150" y="2383155"/>
            <a:ext cx="859531" cy="452432"/>
          </a:xfrm>
          <a:prstGeom prst="rect">
            <a:avLst/>
          </a:prstGeom>
          <a:noFill/>
          <a:ln w="9525">
            <a:noFill/>
            <a:miter lim="800000"/>
            <a:headEnd/>
            <a:tailEnd/>
          </a:ln>
          <a:effectLst/>
        </p:spPr>
        <p:txBody>
          <a:bodyPr wrap="none" anchor="ctr">
            <a:spAutoFit/>
          </a:bodyPr>
          <a:lstStyle/>
          <a:p>
            <a:pPr algn="l" eaLnBrk="0" hangingPunct="0">
              <a:spcBef>
                <a:spcPct val="0"/>
              </a:spcBef>
              <a:buClrTx/>
            </a:pPr>
            <a:r>
              <a:rPr lang="en-US" sz="1400" dirty="0">
                <a:latin typeface="+mn-lt"/>
              </a:rPr>
              <a:t>Black</a:t>
            </a:r>
          </a:p>
          <a:p>
            <a:pPr algn="l" eaLnBrk="0" hangingPunct="0">
              <a:spcBef>
                <a:spcPct val="0"/>
              </a:spcBef>
            </a:pPr>
            <a:r>
              <a:rPr lang="en-US" sz="1200" dirty="0">
                <a:latin typeface="+mn-lt"/>
              </a:rPr>
              <a:t>R0 G0 B0</a:t>
            </a:r>
          </a:p>
        </p:txBody>
      </p:sp>
      <p:sp>
        <p:nvSpPr>
          <p:cNvPr id="67588" name="Rectangle 4"/>
          <p:cNvSpPr>
            <a:spLocks noChangeArrowheads="1"/>
          </p:cNvSpPr>
          <p:nvPr/>
        </p:nvSpPr>
        <p:spPr bwMode="gray">
          <a:xfrm>
            <a:off x="657225" y="3108960"/>
            <a:ext cx="429003" cy="4572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67595" name="Text Box 11"/>
          <p:cNvSpPr txBox="1">
            <a:spLocks noChangeArrowheads="1"/>
          </p:cNvSpPr>
          <p:nvPr/>
        </p:nvSpPr>
        <p:spPr bwMode="auto">
          <a:xfrm>
            <a:off x="1200150" y="3088955"/>
            <a:ext cx="1364476"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Red</a:t>
            </a:r>
            <a:br>
              <a:rPr lang="en-US" sz="1400" dirty="0">
                <a:latin typeface="+mn-lt"/>
              </a:rPr>
            </a:br>
            <a:r>
              <a:rPr lang="en-US" sz="1200" dirty="0">
                <a:latin typeface="+mn-lt"/>
              </a:rPr>
              <a:t>R171 G25  B45</a:t>
            </a:r>
            <a:endParaRPr lang="en-US" sz="1400" dirty="0">
              <a:latin typeface="+mn-lt"/>
            </a:endParaRPr>
          </a:p>
        </p:txBody>
      </p:sp>
      <p:sp>
        <p:nvSpPr>
          <p:cNvPr id="67589" name="Rectangle 5"/>
          <p:cNvSpPr>
            <a:spLocks noChangeArrowheads="1"/>
          </p:cNvSpPr>
          <p:nvPr/>
        </p:nvSpPr>
        <p:spPr bwMode="gray">
          <a:xfrm>
            <a:off x="657225" y="383476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7596" name="Text Box 12"/>
          <p:cNvSpPr txBox="1">
            <a:spLocks noChangeArrowheads="1"/>
          </p:cNvSpPr>
          <p:nvPr/>
        </p:nvSpPr>
        <p:spPr bwMode="auto">
          <a:xfrm>
            <a:off x="1200150" y="3814760"/>
            <a:ext cx="1669047"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a:latin typeface="+mn-lt"/>
              </a:rPr>
              <a:t>Grey</a:t>
            </a:r>
          </a:p>
          <a:p>
            <a:pPr algn="l" eaLnBrk="0" hangingPunct="0">
              <a:spcBef>
                <a:spcPct val="0"/>
              </a:spcBef>
              <a:buClrTx/>
              <a:buFontTx/>
              <a:buNone/>
            </a:pPr>
            <a:r>
              <a:rPr lang="en-US" sz="1200" dirty="0">
                <a:latin typeface="+mn-lt"/>
              </a:rPr>
              <a:t>R109  G109  B109 </a:t>
            </a:r>
            <a:endParaRPr lang="en-US" sz="1400" dirty="0">
              <a:latin typeface="+mn-lt"/>
            </a:endParaRPr>
          </a:p>
        </p:txBody>
      </p:sp>
      <p:sp>
        <p:nvSpPr>
          <p:cNvPr id="67587" name="Rectangle 3"/>
          <p:cNvSpPr>
            <a:spLocks noChangeArrowheads="1"/>
          </p:cNvSpPr>
          <p:nvPr/>
        </p:nvSpPr>
        <p:spPr bwMode="gray">
          <a:xfrm>
            <a:off x="657225" y="1657350"/>
            <a:ext cx="429003" cy="4572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67601" name="Text Box 17"/>
          <p:cNvSpPr txBox="1">
            <a:spLocks noChangeArrowheads="1"/>
          </p:cNvSpPr>
          <p:nvPr/>
        </p:nvSpPr>
        <p:spPr bwMode="auto">
          <a:xfrm>
            <a:off x="1200150" y="1637346"/>
            <a:ext cx="1885453" cy="492443"/>
          </a:xfrm>
          <a:prstGeom prst="rect">
            <a:avLst/>
          </a:prstGeom>
          <a:noFill/>
          <a:ln w="9525">
            <a:noFill/>
            <a:miter lim="800000"/>
            <a:headEnd/>
            <a:tailEnd/>
          </a:ln>
          <a:effectLst/>
        </p:spPr>
        <p:txBody>
          <a:bodyPr wrap="none" anchor="ctr">
            <a:spAutoFit/>
          </a:bodyPr>
          <a:lstStyle/>
          <a:p>
            <a:pPr eaLnBrk="0" hangingPunct="0">
              <a:spcBef>
                <a:spcPct val="0"/>
              </a:spcBef>
            </a:pPr>
            <a:r>
              <a:rPr lang="en-US" sz="1400" dirty="0"/>
              <a:t>White–Background</a:t>
            </a:r>
            <a:endParaRPr lang="en-US" sz="1400" dirty="0">
              <a:latin typeface="+mn-lt"/>
            </a:endParaRPr>
          </a:p>
          <a:p>
            <a:pPr algn="l" eaLnBrk="0" hangingPunct="0">
              <a:spcBef>
                <a:spcPct val="0"/>
              </a:spcBef>
            </a:pPr>
            <a:r>
              <a:rPr lang="en-US" sz="1200" dirty="0">
                <a:latin typeface="+mn-lt"/>
              </a:rPr>
              <a:t>R255 G255 B255</a:t>
            </a:r>
          </a:p>
        </p:txBody>
      </p:sp>
      <p:sp>
        <p:nvSpPr>
          <p:cNvPr id="67602" name="Rectangle 18"/>
          <p:cNvSpPr>
            <a:spLocks noGrp="1" noChangeArrowheads="1"/>
          </p:cNvSpPr>
          <p:nvPr>
            <p:ph type="title"/>
          </p:nvPr>
        </p:nvSpPr>
        <p:spPr/>
        <p:txBody>
          <a:bodyPr/>
          <a:lstStyle/>
          <a:p>
            <a:r>
              <a:rPr lang="en-US" dirty="0"/>
              <a:t>Color Scheme</a:t>
            </a:r>
          </a:p>
        </p:txBody>
      </p:sp>
      <p:sp>
        <p:nvSpPr>
          <p:cNvPr id="29" name="Rectangle 2"/>
          <p:cNvSpPr>
            <a:spLocks noChangeArrowheads="1"/>
          </p:cNvSpPr>
          <p:nvPr/>
        </p:nvSpPr>
        <p:spPr bwMode="gray">
          <a:xfrm>
            <a:off x="4038600" y="2383155"/>
            <a:ext cx="429003" cy="457200"/>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30" name="Text Box 10"/>
          <p:cNvSpPr txBox="1">
            <a:spLocks noChangeArrowheads="1"/>
          </p:cNvSpPr>
          <p:nvPr/>
        </p:nvSpPr>
        <p:spPr bwMode="auto">
          <a:xfrm>
            <a:off x="4572000" y="236315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2 </a:t>
            </a:r>
          </a:p>
          <a:p>
            <a:pPr eaLnBrk="0" hangingPunct="0">
              <a:spcBef>
                <a:spcPct val="0"/>
              </a:spcBef>
            </a:pPr>
            <a:r>
              <a:rPr lang="en-US" sz="1200" dirty="0"/>
              <a:t>R178  G183  </a:t>
            </a:r>
            <a:r>
              <a:rPr lang="en-US" sz="1200" dirty="0">
                <a:latin typeface="+mn-lt"/>
              </a:rPr>
              <a:t>B187</a:t>
            </a:r>
            <a:endParaRPr lang="en-US" sz="1400" dirty="0">
              <a:latin typeface="+mn-lt"/>
            </a:endParaRPr>
          </a:p>
        </p:txBody>
      </p:sp>
      <p:sp>
        <p:nvSpPr>
          <p:cNvPr id="32" name="Rectangle 4"/>
          <p:cNvSpPr>
            <a:spLocks noChangeArrowheads="1"/>
          </p:cNvSpPr>
          <p:nvPr/>
        </p:nvSpPr>
        <p:spPr bwMode="gray">
          <a:xfrm>
            <a:off x="4038600" y="3108960"/>
            <a:ext cx="429003" cy="457200"/>
          </a:xfrm>
          <a:prstGeom prst="rect">
            <a:avLst/>
          </a:prstGeom>
          <a:solidFill>
            <a:schemeClr val="accent3"/>
          </a:solidFill>
          <a:ln w="9525">
            <a:solidFill>
              <a:schemeClr val="tx1"/>
            </a:solidFill>
            <a:miter lim="800000"/>
            <a:headEnd/>
            <a:tailEnd/>
          </a:ln>
          <a:effectLst/>
        </p:spPr>
        <p:txBody>
          <a:bodyPr wrap="none" anchor="ctr"/>
          <a:lstStyle/>
          <a:p>
            <a:endParaRPr lang="en-US"/>
          </a:p>
        </p:txBody>
      </p:sp>
      <p:sp>
        <p:nvSpPr>
          <p:cNvPr id="33" name="Text Box 11"/>
          <p:cNvSpPr txBox="1">
            <a:spLocks noChangeArrowheads="1"/>
          </p:cNvSpPr>
          <p:nvPr/>
        </p:nvSpPr>
        <p:spPr bwMode="auto">
          <a:xfrm>
            <a:off x="4572000" y="308895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3</a:t>
            </a:r>
            <a:br>
              <a:rPr lang="en-US" sz="1400" dirty="0">
                <a:latin typeface="+mn-lt"/>
              </a:rPr>
            </a:br>
            <a:r>
              <a:rPr lang="en-US" sz="1200" dirty="0">
                <a:latin typeface="+mn-lt"/>
              </a:rPr>
              <a:t>R44  G106  B140</a:t>
            </a:r>
            <a:endParaRPr lang="en-US" sz="1400" dirty="0">
              <a:latin typeface="+mn-lt"/>
            </a:endParaRPr>
          </a:p>
        </p:txBody>
      </p:sp>
      <p:sp>
        <p:nvSpPr>
          <p:cNvPr id="35" name="Rectangle 5"/>
          <p:cNvSpPr>
            <a:spLocks noChangeArrowheads="1"/>
          </p:cNvSpPr>
          <p:nvPr/>
        </p:nvSpPr>
        <p:spPr bwMode="gray">
          <a:xfrm>
            <a:off x="4038600" y="3834765"/>
            <a:ext cx="429003" cy="457200"/>
          </a:xfrm>
          <a:prstGeom prst="rect">
            <a:avLst/>
          </a:prstGeom>
          <a:solidFill>
            <a:schemeClr val="accent4"/>
          </a:solidFill>
          <a:ln w="9525">
            <a:solidFill>
              <a:schemeClr val="tx1"/>
            </a:solidFill>
            <a:miter lim="800000"/>
            <a:headEnd/>
            <a:tailEnd/>
          </a:ln>
          <a:effectLst/>
        </p:spPr>
        <p:txBody>
          <a:bodyPr wrap="none" anchor="ctr"/>
          <a:lstStyle/>
          <a:p>
            <a:endParaRPr lang="en-US"/>
          </a:p>
        </p:txBody>
      </p:sp>
      <p:sp>
        <p:nvSpPr>
          <p:cNvPr id="36" name="Text Box 12"/>
          <p:cNvSpPr txBox="1">
            <a:spLocks noChangeArrowheads="1"/>
          </p:cNvSpPr>
          <p:nvPr/>
        </p:nvSpPr>
        <p:spPr bwMode="auto">
          <a:xfrm>
            <a:off x="4572000" y="381476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4</a:t>
            </a:r>
          </a:p>
          <a:p>
            <a:pPr algn="l" eaLnBrk="0" hangingPunct="0">
              <a:spcBef>
                <a:spcPct val="0"/>
              </a:spcBef>
              <a:buClrTx/>
              <a:buFontTx/>
              <a:buNone/>
            </a:pPr>
            <a:r>
              <a:rPr lang="en-US" sz="1200" dirty="0">
                <a:latin typeface="+mn-lt"/>
              </a:rPr>
              <a:t>R183  G160  B121</a:t>
            </a:r>
            <a:endParaRPr lang="en-US" sz="1400" dirty="0">
              <a:latin typeface="+mn-lt"/>
            </a:endParaRPr>
          </a:p>
        </p:txBody>
      </p:sp>
      <p:sp>
        <p:nvSpPr>
          <p:cNvPr id="38" name="Rectangle 3"/>
          <p:cNvSpPr>
            <a:spLocks noChangeArrowheads="1"/>
          </p:cNvSpPr>
          <p:nvPr/>
        </p:nvSpPr>
        <p:spPr bwMode="gray">
          <a:xfrm>
            <a:off x="4038600" y="1657350"/>
            <a:ext cx="429003"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9" name="Text Box 17"/>
          <p:cNvSpPr txBox="1">
            <a:spLocks noChangeArrowheads="1"/>
          </p:cNvSpPr>
          <p:nvPr/>
        </p:nvSpPr>
        <p:spPr bwMode="auto">
          <a:xfrm>
            <a:off x="4572000" y="1637345"/>
            <a:ext cx="1309974"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1</a:t>
            </a:r>
          </a:p>
          <a:p>
            <a:pPr algn="l" eaLnBrk="0" hangingPunct="0">
              <a:spcBef>
                <a:spcPct val="0"/>
              </a:spcBef>
              <a:buClrTx/>
              <a:buFontTx/>
              <a:buNone/>
            </a:pPr>
            <a:r>
              <a:rPr lang="en-US" sz="1200" dirty="0">
                <a:latin typeface="+mn-lt"/>
              </a:rPr>
              <a:t>R171 G25 B45</a:t>
            </a:r>
            <a:endParaRPr lang="en-US" sz="1400" dirty="0">
              <a:latin typeface="+mn-lt"/>
            </a:endParaRPr>
          </a:p>
        </p:txBody>
      </p:sp>
      <p:sp>
        <p:nvSpPr>
          <p:cNvPr id="56" name="Rectangle 4"/>
          <p:cNvSpPr>
            <a:spLocks noChangeArrowheads="1"/>
          </p:cNvSpPr>
          <p:nvPr/>
        </p:nvSpPr>
        <p:spPr bwMode="gray">
          <a:xfrm>
            <a:off x="4038600" y="4560570"/>
            <a:ext cx="429003" cy="457200"/>
          </a:xfrm>
          <a:prstGeom prst="rect">
            <a:avLst/>
          </a:prstGeom>
          <a:solidFill>
            <a:schemeClr val="accent5"/>
          </a:solidFill>
          <a:ln w="9525">
            <a:solidFill>
              <a:schemeClr val="tx1"/>
            </a:solidFill>
            <a:miter lim="800000"/>
            <a:headEnd/>
            <a:tailEnd/>
          </a:ln>
          <a:effectLst/>
        </p:spPr>
        <p:txBody>
          <a:bodyPr wrap="none" anchor="ctr"/>
          <a:lstStyle/>
          <a:p>
            <a:endParaRPr lang="en-US"/>
          </a:p>
        </p:txBody>
      </p:sp>
      <p:sp>
        <p:nvSpPr>
          <p:cNvPr id="57" name="Text Box 11"/>
          <p:cNvSpPr txBox="1">
            <a:spLocks noChangeArrowheads="1"/>
          </p:cNvSpPr>
          <p:nvPr/>
        </p:nvSpPr>
        <p:spPr bwMode="auto">
          <a:xfrm>
            <a:off x="4572000" y="454056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a:latin typeface="+mn-lt"/>
              </a:rPr>
              <a:t>Accent 5</a:t>
            </a:r>
            <a:br>
              <a:rPr lang="en-US" sz="1400" dirty="0">
                <a:latin typeface="+mn-lt"/>
              </a:rPr>
            </a:br>
            <a:r>
              <a:rPr lang="en-US" sz="1200" dirty="0">
                <a:latin typeface="+mn-lt"/>
              </a:rPr>
              <a:t>R70  G160  B220</a:t>
            </a:r>
            <a:endParaRPr lang="en-US" sz="1400" dirty="0">
              <a:latin typeface="+mn-lt"/>
            </a:endParaRPr>
          </a:p>
        </p:txBody>
      </p:sp>
      <p:sp>
        <p:nvSpPr>
          <p:cNvPr id="59" name="Rectangle 5"/>
          <p:cNvSpPr>
            <a:spLocks noChangeArrowheads="1"/>
          </p:cNvSpPr>
          <p:nvPr/>
        </p:nvSpPr>
        <p:spPr bwMode="gray">
          <a:xfrm>
            <a:off x="4038600" y="528637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0" name="Text Box 12"/>
          <p:cNvSpPr txBox="1">
            <a:spLocks noChangeArrowheads="1"/>
          </p:cNvSpPr>
          <p:nvPr/>
        </p:nvSpPr>
        <p:spPr bwMode="auto">
          <a:xfrm>
            <a:off x="4572000" y="526637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6</a:t>
            </a:r>
          </a:p>
          <a:p>
            <a:pPr eaLnBrk="0" hangingPunct="0">
              <a:spcBef>
                <a:spcPct val="0"/>
              </a:spcBef>
            </a:pPr>
            <a:r>
              <a:rPr lang="en-US" sz="1200" dirty="0"/>
              <a:t>R109  G109  B109</a:t>
            </a:r>
            <a:endParaRPr lang="en-US" sz="1400" dirty="0">
              <a:latin typeface="+mn-lt"/>
            </a:endParaRPr>
          </a:p>
        </p:txBody>
      </p:sp>
      <p:sp>
        <p:nvSpPr>
          <p:cNvPr id="23" name="Slide Number Placeholder 22"/>
          <p:cNvSpPr>
            <a:spLocks noGrp="1"/>
          </p:cNvSpPr>
          <p:nvPr>
            <p:ph type="sldNum" sz="quarter" idx="12"/>
          </p:nvPr>
        </p:nvSpPr>
        <p:spPr/>
        <p:txBody>
          <a:bodyPr/>
          <a:lstStyle/>
          <a:p>
            <a:fld id="{BFEBEB0A-9E3D-4B14-9782-E2AE3DA60D96}" type="slidenum">
              <a:rPr lang="en-US" smtClean="0"/>
              <a:pPr/>
              <a:t>31</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832096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Default Settings</a:t>
            </a:r>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a:solidFill>
                  <a:schemeClr val="tx2"/>
                </a:solidFill>
                <a:latin typeface="+mn-lt"/>
              </a:rPr>
              <a:t>Text Box Default:</a:t>
            </a:r>
          </a:p>
          <a:p>
            <a:pPr algn="ctr"/>
            <a:r>
              <a:rPr lang="en-US" sz="1600" dirty="0">
                <a:latin typeface="+mn-lt"/>
              </a:rPr>
              <a:t>Verdana 16pt</a:t>
            </a:r>
          </a:p>
          <a:p>
            <a:pPr algn="ctr"/>
            <a:r>
              <a:rPr lang="en-US" sz="1600" dirty="0">
                <a:latin typeface="+mn-lt"/>
              </a:rPr>
              <a:t>Color: Black</a:t>
            </a:r>
          </a:p>
          <a:p>
            <a:pPr algn="ctr"/>
            <a:r>
              <a:rPr lang="en-US" sz="1600" dirty="0">
                <a:latin typeface="+mn-lt"/>
              </a:rPr>
              <a:t>Align: Center</a:t>
            </a:r>
            <a:br>
              <a:rPr lang="en-US" sz="1600" dirty="0">
                <a:latin typeface="+mn-lt"/>
              </a:rPr>
            </a:br>
            <a:r>
              <a:rPr lang="en-US" sz="1600" dirty="0">
                <a:latin typeface="+mn-lt"/>
              </a:rPr>
              <a:t>Line Spacing: Multiple .95</a:t>
            </a:r>
            <a:br>
              <a:rPr lang="en-US" sz="1600" dirty="0">
                <a:latin typeface="+mn-lt"/>
              </a:rPr>
            </a:br>
            <a:r>
              <a:rPr lang="en-US" sz="1600" dirty="0">
                <a:latin typeface="+mn-lt"/>
              </a:rPr>
              <a:t>Space Before: 6pt</a:t>
            </a:r>
            <a:br>
              <a:rPr lang="en-US" sz="1600" dirty="0">
                <a:latin typeface="+mn-lt"/>
              </a:rPr>
            </a:br>
            <a:endParaRPr lang="en-US" sz="1600" dirty="0">
              <a:latin typeface="+mn-lt"/>
            </a:endParaRPr>
          </a:p>
          <a:p>
            <a:pPr algn="ctr"/>
            <a:r>
              <a:rPr lang="en-US" sz="1200" i="1" dirty="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Drawing Style 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Line Style Default: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a:solidFill>
                  <a:schemeClr val="bg1"/>
                </a:solidFill>
                <a:latin typeface="+mn-lt"/>
              </a:rPr>
              <a:t>Sample</a:t>
            </a: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a:solidFill>
                  <a:schemeClr val="tx2"/>
                </a:solidFill>
                <a:latin typeface="+mn-lt"/>
              </a:rPr>
              <a:t>Theme Fonts:</a:t>
            </a:r>
          </a:p>
          <a:p>
            <a:pPr algn="ctr"/>
            <a:r>
              <a:rPr lang="en-US" dirty="0">
                <a:latin typeface="+mn-lt"/>
              </a:rPr>
              <a:t>Verdana (heading)</a:t>
            </a:r>
          </a:p>
          <a:p>
            <a:pPr algn="ctr"/>
            <a:r>
              <a:rPr lang="en-US" dirty="0"/>
              <a:t>Verdana </a:t>
            </a:r>
            <a:r>
              <a:rPr lang="en-US" dirty="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32</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637175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
            </a:r>
            <a:br>
              <a:rPr lang="en-US" dirty="0"/>
            </a:br>
            <a:r>
              <a:rPr lang="en-US" dirty="0"/>
              <a:t>Default Table Style</a:t>
            </a:r>
          </a:p>
        </p:txBody>
      </p:sp>
      <p:graphicFrame>
        <p:nvGraphicFramePr>
          <p:cNvPr id="2" name="Table 1"/>
          <p:cNvGraphicFramePr>
            <a:graphicFrameLocks noGrp="1"/>
          </p:cNvGraphicFramePr>
          <p:nvPr>
            <p:extLst/>
          </p:nvPr>
        </p:nvGraphicFramePr>
        <p:xfrm>
          <a:off x="457200" y="1497214"/>
          <a:ext cx="8229600" cy="2668385"/>
        </p:xfrm>
        <a:graphic>
          <a:graphicData uri="http://schemas.openxmlformats.org/drawingml/2006/table">
            <a:tbl>
              <a:tblPr firstRow="1" bandRow="1">
                <a:tableStyleId>{21E4AEA4-8DFA-4A89-87EB-49C32662AFE0}</a:tableStyleId>
              </a:tblPr>
              <a:tblGrid>
                <a:gridCol w="1645920">
                  <a:extLst>
                    <a:ext uri="{9D8B030D-6E8A-4147-A177-3AD203B41FA5}">
                      <a16:colId xmlns:a16="http://schemas.microsoft.com/office/drawing/2014/main" xmlns="" val="20000"/>
                    </a:ext>
                  </a:extLst>
                </a:gridCol>
                <a:gridCol w="1645920">
                  <a:extLst>
                    <a:ext uri="{9D8B030D-6E8A-4147-A177-3AD203B41FA5}">
                      <a16:colId xmlns:a16="http://schemas.microsoft.com/office/drawing/2014/main" xmlns="" val="20001"/>
                    </a:ext>
                  </a:extLst>
                </a:gridCol>
                <a:gridCol w="1645920">
                  <a:extLst>
                    <a:ext uri="{9D8B030D-6E8A-4147-A177-3AD203B41FA5}">
                      <a16:colId xmlns:a16="http://schemas.microsoft.com/office/drawing/2014/main" xmlns="" val="20002"/>
                    </a:ext>
                  </a:extLst>
                </a:gridCol>
                <a:gridCol w="1645920">
                  <a:extLst>
                    <a:ext uri="{9D8B030D-6E8A-4147-A177-3AD203B41FA5}">
                      <a16:colId xmlns:a16="http://schemas.microsoft.com/office/drawing/2014/main" xmlns="" val="20003"/>
                    </a:ext>
                  </a:extLst>
                </a:gridCol>
                <a:gridCol w="1645920">
                  <a:extLst>
                    <a:ext uri="{9D8B030D-6E8A-4147-A177-3AD203B41FA5}">
                      <a16:colId xmlns:a16="http://schemas.microsoft.com/office/drawing/2014/main" xmlns="" val="20004"/>
                    </a:ext>
                  </a:extLst>
                </a:gridCol>
              </a:tblGrid>
              <a:tr h="533677">
                <a:tc>
                  <a:txBody>
                    <a:bodyPr/>
                    <a:lstStyle/>
                    <a:p>
                      <a:r>
                        <a:rPr lang="en-US" sz="1800" dirty="0"/>
                        <a:t>Heading</a:t>
                      </a:r>
                      <a:r>
                        <a:rPr lang="en-US" sz="1800" baseline="0" dirty="0"/>
                        <a:t> 1</a:t>
                      </a:r>
                      <a:endParaRPr lang="en-US" sz="1800" dirty="0"/>
                    </a:p>
                  </a:txBody>
                  <a:tcPr marL="89777" marR="89777" marT="44889" marB="44889"/>
                </a:tc>
                <a:tc>
                  <a:txBody>
                    <a:bodyPr/>
                    <a:lstStyle/>
                    <a:p>
                      <a:r>
                        <a:rPr lang="en-US" sz="1800" dirty="0"/>
                        <a:t>Heading 2</a:t>
                      </a:r>
                    </a:p>
                  </a:txBody>
                  <a:tcPr marL="89777" marR="89777" marT="44889" marB="44889"/>
                </a:tc>
                <a:tc>
                  <a:txBody>
                    <a:bodyPr/>
                    <a:lstStyle/>
                    <a:p>
                      <a:r>
                        <a:rPr lang="en-US" sz="1800" dirty="0"/>
                        <a:t>Heading 3</a:t>
                      </a:r>
                    </a:p>
                  </a:txBody>
                  <a:tcPr marL="89777" marR="89777" marT="44889" marB="44889"/>
                </a:tc>
                <a:tc>
                  <a:txBody>
                    <a:bodyPr/>
                    <a:lstStyle/>
                    <a:p>
                      <a:r>
                        <a:rPr lang="en-US" sz="1800" dirty="0"/>
                        <a:t>Heading 4</a:t>
                      </a:r>
                    </a:p>
                  </a:txBody>
                  <a:tcPr marL="89777" marR="89777" marT="44889" marB="44889"/>
                </a:tc>
                <a:tc>
                  <a:txBody>
                    <a:bodyPr/>
                    <a:lstStyle/>
                    <a:p>
                      <a:r>
                        <a:rPr lang="en-US" sz="1800" dirty="0"/>
                        <a:t>Heading 5</a:t>
                      </a:r>
                    </a:p>
                  </a:txBody>
                  <a:tcPr marL="89777" marR="89777" marT="44889" marB="44889"/>
                </a:tc>
                <a:extLst>
                  <a:ext uri="{0D108BD9-81ED-4DB2-BD59-A6C34878D82A}">
                    <a16:rowId xmlns:a16="http://schemas.microsoft.com/office/drawing/2014/main" xmlns="" val="10000"/>
                  </a:ext>
                </a:extLst>
              </a:tr>
              <a:tr h="533677">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extLst>
                  <a:ext uri="{0D108BD9-81ED-4DB2-BD59-A6C34878D82A}">
                    <a16:rowId xmlns:a16="http://schemas.microsoft.com/office/drawing/2014/main" xmlns="" val="10001"/>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xmlns="" val="10002"/>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xmlns="" val="10003"/>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xmlns="" val="10004"/>
                  </a:ext>
                </a:extLst>
              </a:tr>
            </a:tbl>
          </a:graphicData>
        </a:graphic>
      </p:graphicFrame>
      <p:sp>
        <p:nvSpPr>
          <p:cNvPr id="4" name="Slide Number Placeholder 3"/>
          <p:cNvSpPr>
            <a:spLocks noGrp="1"/>
          </p:cNvSpPr>
          <p:nvPr>
            <p:ph type="sldNum" sz="quarter" idx="12"/>
          </p:nvPr>
        </p:nvSpPr>
        <p:spPr/>
        <p:txBody>
          <a:bodyPr/>
          <a:lstStyle/>
          <a:p>
            <a:fld id="{BFEBEB0A-9E3D-4B14-9782-E2AE3DA60D96}" type="slidenum">
              <a:rPr lang="en-US" smtClean="0"/>
              <a:pPr/>
              <a:t>33</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546930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Layout: </a:t>
            </a:r>
            <a:r>
              <a:rPr lang="en-US" dirty="0" err="1"/>
              <a:t>PhotoCaption</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34</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p:txBody>
          <a:bodyPr/>
          <a:lstStyle/>
          <a:p>
            <a:r>
              <a:rPr lang="en-US" dirty="0"/>
              <a:t>Photo description</a:t>
            </a:r>
          </a:p>
        </p:txBody>
      </p:sp>
      <p:pic>
        <p:nvPicPr>
          <p:cNvPr id="9" name="j0313970.jpg"/>
          <p:cNvPicPr>
            <a:picLocks noGrp="1" noChangeAspect="1"/>
          </p:cNvPicPr>
          <p:nvPr>
            <p:ph type="pic" sz="quarter" idx="12"/>
          </p:nvPr>
        </p:nvPicPr>
        <p:blipFill>
          <a:blip r:embed="rId2" cstate="print"/>
          <a:srcRect t="10390" b="10390"/>
          <a:stretch>
            <a:fillRect/>
          </a:stretch>
        </p:blipFill>
        <p:spPr/>
      </p:pic>
    </p:spTree>
    <p:extLst>
      <p:ext uri="{BB962C8B-B14F-4D97-AF65-F5344CB8AC3E}">
        <p14:creationId xmlns:p14="http://schemas.microsoft.com/office/powerpoint/2010/main" val="2771424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Content</a:t>
            </a:r>
            <a:br>
              <a:rPr lang="en-US"/>
            </a:br>
            <a:r>
              <a:rPr lang="en-US"/>
              <a:t>Column Chart Sample</a:t>
            </a:r>
            <a:endParaRPr lang="en-US" dirty="0"/>
          </a:p>
        </p:txBody>
      </p:sp>
      <p:graphicFrame>
        <p:nvGraphicFramePr>
          <p:cNvPr id="9" name="Content Placeholder 8"/>
          <p:cNvGraphicFramePr>
            <a:graphicFrameLocks noGrp="1"/>
          </p:cNvGraphicFramePr>
          <p:nvPr>
            <p:ph idx="1"/>
            <p:extLst/>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35</a:t>
            </a:fld>
            <a:endParaRPr lang="en-US" dirty="0"/>
          </a:p>
        </p:txBody>
      </p:sp>
    </p:spTree>
    <p:extLst>
      <p:ext uri="{BB962C8B-B14F-4D97-AF65-F5344CB8AC3E}">
        <p14:creationId xmlns:p14="http://schemas.microsoft.com/office/powerpoint/2010/main" val="121400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Two Content </a:t>
            </a:r>
            <a:br>
              <a:rPr lang="en-US"/>
            </a:br>
            <a:r>
              <a:rPr lang="en-US"/>
              <a:t>Column Chart Sample </a:t>
            </a:r>
            <a:endParaRPr lang="en-US" dirty="0"/>
          </a:p>
        </p:txBody>
      </p:sp>
      <p:graphicFrame>
        <p:nvGraphicFramePr>
          <p:cNvPr id="9" name="Content Placeholder 8"/>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dirty="0"/>
              <a:t>First level bullet text</a:t>
            </a:r>
          </a:p>
          <a:p>
            <a:r>
              <a:rPr lang="en-US" dirty="0"/>
              <a:t>Line spacing 0.95, before paragraph 12pt</a:t>
            </a:r>
          </a:p>
          <a:p>
            <a:r>
              <a:rPr lang="en-US" dirty="0"/>
              <a:t>Left justified</a:t>
            </a:r>
          </a:p>
          <a:p>
            <a:r>
              <a:rPr lang="en-US" dirty="0"/>
              <a:t>Sentence case </a:t>
            </a:r>
          </a:p>
          <a:p>
            <a:r>
              <a:rPr lang="en-US" dirty="0"/>
              <a:t>First level bullet color is accent 2</a:t>
            </a:r>
          </a:p>
          <a:p>
            <a:pPr lvl="1"/>
            <a:r>
              <a:rPr lang="en-US" dirty="0"/>
              <a:t>Second bullet level</a:t>
            </a:r>
          </a:p>
          <a:p>
            <a:pPr lvl="1"/>
            <a:r>
              <a:rPr lang="en-US" dirty="0"/>
              <a:t>Line spacing 0.95, before paragraph 6pt</a:t>
            </a:r>
          </a:p>
        </p:txBody>
      </p:sp>
      <p:sp>
        <p:nvSpPr>
          <p:cNvPr id="6" name="Slide Number Placeholder 5"/>
          <p:cNvSpPr>
            <a:spLocks noGrp="1"/>
          </p:cNvSpPr>
          <p:nvPr>
            <p:ph type="sldNum" sz="quarter" idx="12"/>
          </p:nvPr>
        </p:nvSpPr>
        <p:spPr/>
        <p:txBody>
          <a:bodyPr/>
          <a:lstStyle/>
          <a:p>
            <a:fld id="{BFEBEB0A-9E3D-4B14-9782-E2AE3DA60D96}" type="slidenum">
              <a:rPr lang="en-US" smtClean="0"/>
              <a:pPr/>
              <a:t>36</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454840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Content </a:t>
            </a:r>
            <a:br>
              <a:rPr lang="en-US"/>
            </a:br>
            <a:r>
              <a:rPr lang="en-US"/>
              <a:t>Line Chart Sample</a:t>
            </a:r>
            <a:endParaRPr lang="en-US" dirty="0"/>
          </a:p>
        </p:txBody>
      </p:sp>
      <p:graphicFrame>
        <p:nvGraphicFramePr>
          <p:cNvPr id="11" name="Content Placeholder 10"/>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37</a:t>
            </a:fld>
            <a:endParaRPr lang="en-US" dirty="0"/>
          </a:p>
        </p:txBody>
      </p:sp>
    </p:spTree>
    <p:extLst>
      <p:ext uri="{BB962C8B-B14F-4D97-AF65-F5344CB8AC3E}">
        <p14:creationId xmlns:p14="http://schemas.microsoft.com/office/powerpoint/2010/main" val="3906494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Two Content </a:t>
            </a:r>
            <a:br>
              <a:rPr lang="en-US"/>
            </a:br>
            <a:r>
              <a:rPr lang="en-US"/>
              <a:t>Line Chart Sample</a:t>
            </a:r>
            <a:endParaRPr lang="en-US" dirty="0"/>
          </a:p>
        </p:txBody>
      </p:sp>
      <p:graphicFrame>
        <p:nvGraphicFramePr>
          <p:cNvPr id="11" name="Content Placeholder 10"/>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a:t>First level bullet text</a:t>
            </a:r>
          </a:p>
          <a:p>
            <a:r>
              <a:rPr lang="en-US"/>
              <a:t>Line spacing 0.95, before paragraph 12pt</a:t>
            </a:r>
          </a:p>
          <a:p>
            <a:r>
              <a:rPr lang="en-US"/>
              <a:t>Left justified</a:t>
            </a:r>
          </a:p>
          <a:p>
            <a:r>
              <a:rPr lang="en-US"/>
              <a:t>Sentence case </a:t>
            </a:r>
          </a:p>
          <a:p>
            <a:r>
              <a:rPr lang="en-US"/>
              <a:t>First level bullet color is accent 2</a:t>
            </a:r>
          </a:p>
          <a:p>
            <a:pPr lvl="1"/>
            <a:r>
              <a:rPr lang="en-US"/>
              <a:t>Second bullet level</a:t>
            </a:r>
          </a:p>
          <a:p>
            <a:pPr lvl="1"/>
            <a:r>
              <a:rPr lang="en-US"/>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38</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178581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a:t>Layout: Content </a:t>
            </a:r>
            <a:br>
              <a:rPr lang="en-US"/>
            </a:br>
            <a:r>
              <a:rPr lang="en-US"/>
              <a:t>Pie Chart Sample </a:t>
            </a:r>
            <a:endParaRPr lang="en-US" dirty="0"/>
          </a:p>
        </p:txBody>
      </p:sp>
      <p:graphicFrame>
        <p:nvGraphicFramePr>
          <p:cNvPr id="8" name="Content Placeholder 7"/>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39</a:t>
            </a:fld>
            <a:endParaRPr lang="en-US" dirty="0"/>
          </a:p>
        </p:txBody>
      </p:sp>
    </p:spTree>
    <p:extLst>
      <p:ext uri="{BB962C8B-B14F-4D97-AF65-F5344CB8AC3E}">
        <p14:creationId xmlns:p14="http://schemas.microsoft.com/office/powerpoint/2010/main" val="561344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Introduction</a:t>
            </a:r>
          </a:p>
        </p:txBody>
      </p:sp>
      <p:sp>
        <p:nvSpPr>
          <p:cNvPr id="499719" name="Rectangle 7"/>
          <p:cNvSpPr>
            <a:spLocks noGrp="1" noChangeArrowheads="1"/>
          </p:cNvSpPr>
          <p:nvPr>
            <p:ph idx="1"/>
          </p:nvPr>
        </p:nvSpPr>
        <p:spPr>
          <a:xfrm>
            <a:off x="457201" y="1524000"/>
            <a:ext cx="3581400" cy="4648200"/>
          </a:xfrm>
        </p:spPr>
        <p:txBody>
          <a:bodyPr>
            <a:normAutofit/>
          </a:bodyPr>
          <a:lstStyle/>
          <a:p>
            <a:endParaRPr lang="en-US" dirty="0"/>
          </a:p>
          <a:p>
            <a:endParaRPr lang="en-US" dirty="0"/>
          </a:p>
          <a:p>
            <a:r>
              <a:rPr lang="en-US" sz="2000" dirty="0"/>
              <a:t>Starting the framework for a lab assistant robot</a:t>
            </a:r>
          </a:p>
          <a:p>
            <a:r>
              <a:rPr lang="en-US" sz="2000" dirty="0"/>
              <a:t>Detect and track pre-trained common workbench items</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4</a:t>
            </a:fld>
            <a:endParaRPr lang="en-US" dirty="0"/>
          </a:p>
        </p:txBody>
      </p:sp>
      <p:sp>
        <p:nvSpPr>
          <p:cNvPr id="2" name="Footer Placeholder 1"/>
          <p:cNvSpPr>
            <a:spLocks noGrp="1"/>
          </p:cNvSpPr>
          <p:nvPr>
            <p:ph type="ftr" sz="quarter" idx="11"/>
          </p:nvPr>
        </p:nvSpPr>
        <p:spPr/>
        <p:txBody>
          <a:bodyPr/>
          <a:lstStyle/>
          <a:p>
            <a:r>
              <a:rPr lang="en-US"/>
              <a:t>Desktop Object Identification and Tracking</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0" y="2209488"/>
            <a:ext cx="4914829" cy="3277223"/>
          </a:xfrm>
          <a:prstGeom prst="rect">
            <a:avLst/>
          </a:prstGeom>
        </p:spPr>
      </p:pic>
    </p:spTree>
    <p:extLst>
      <p:ext uri="{BB962C8B-B14F-4D97-AF65-F5344CB8AC3E}">
        <p14:creationId xmlns:p14="http://schemas.microsoft.com/office/powerpoint/2010/main" val="1093133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a:t>Layout: Two Content </a:t>
            </a:r>
            <a:br>
              <a:rPr lang="en-US"/>
            </a:br>
            <a:r>
              <a:rPr lang="en-US"/>
              <a:t>Pie Chart Sample </a:t>
            </a:r>
            <a:endParaRPr lang="en-US" dirty="0"/>
          </a:p>
        </p:txBody>
      </p:sp>
      <p:graphicFrame>
        <p:nvGraphicFramePr>
          <p:cNvPr id="8" name="Content Placeholder 7"/>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a:t>First level bullet text</a:t>
            </a:r>
          </a:p>
          <a:p>
            <a:r>
              <a:rPr lang="en-US"/>
              <a:t>Line spacing 0.95, before paragraph 12pt</a:t>
            </a:r>
          </a:p>
          <a:p>
            <a:r>
              <a:rPr lang="en-US"/>
              <a:t>Left justified</a:t>
            </a:r>
          </a:p>
          <a:p>
            <a:r>
              <a:rPr lang="en-US"/>
              <a:t>Sentence case </a:t>
            </a:r>
          </a:p>
          <a:p>
            <a:r>
              <a:rPr lang="en-US"/>
              <a:t>First level bullet color is accent 2</a:t>
            </a:r>
          </a:p>
          <a:p>
            <a:pPr lvl="1"/>
            <a:r>
              <a:rPr lang="en-US"/>
              <a:t>Second bullet level</a:t>
            </a:r>
          </a:p>
          <a:p>
            <a:pPr lvl="1"/>
            <a:r>
              <a:rPr lang="en-US"/>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40</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09807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Desk Camera Configuration</a:t>
            </a:r>
          </a:p>
        </p:txBody>
      </p:sp>
      <p:sp>
        <p:nvSpPr>
          <p:cNvPr id="3" name="Slide Number Placeholder 2"/>
          <p:cNvSpPr>
            <a:spLocks noGrp="1"/>
          </p:cNvSpPr>
          <p:nvPr>
            <p:ph type="sldNum" sz="quarter" idx="10"/>
          </p:nvPr>
        </p:nvSpPr>
        <p:spPr/>
        <p:txBody>
          <a:bodyPr/>
          <a:lstStyle/>
          <a:p>
            <a:fld id="{BFEBEB0A-9E3D-4B14-9782-E2AE3DA60D96}" type="slidenum">
              <a:rPr lang="en-US" smtClean="0"/>
              <a:pPr/>
              <a:t>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638800" y="1743062"/>
            <a:ext cx="3352800" cy="4044539"/>
          </a:xfrm>
        </p:spPr>
        <p:txBody>
          <a:bodyPr/>
          <a:lstStyle/>
          <a:p>
            <a:endParaRPr lang="en-US" dirty="0"/>
          </a:p>
          <a:p>
            <a:r>
              <a:rPr lang="en-US" dirty="0"/>
              <a:t>Controlled Environment</a:t>
            </a:r>
          </a:p>
          <a:p>
            <a:pPr marL="342900" indent="-342900">
              <a:buFont typeface="Arial" panose="020B0604020202020204" pitchFamily="34" charset="0"/>
              <a:buChar char="•"/>
            </a:pPr>
            <a:r>
              <a:rPr lang="en-US" sz="1800" dirty="0"/>
              <a:t>Keep setup simple</a:t>
            </a:r>
          </a:p>
          <a:p>
            <a:pPr marL="342900" indent="-342900">
              <a:buFont typeface="Arial" panose="020B0604020202020204" pitchFamily="34" charset="0"/>
              <a:buChar char="•"/>
            </a:pPr>
            <a:r>
              <a:rPr lang="en-US" sz="1800" dirty="0"/>
              <a:t>Top-down viewing camera</a:t>
            </a:r>
          </a:p>
          <a:p>
            <a:pPr marL="342900" indent="-342900">
              <a:buFont typeface="Arial" panose="020B0604020202020204" pitchFamily="34" charset="0"/>
              <a:buChar char="•"/>
            </a:pPr>
            <a:r>
              <a:rPr lang="en-US" sz="1800" dirty="0"/>
              <a:t>Kept well-lit</a:t>
            </a:r>
          </a:p>
          <a:p>
            <a:pPr marL="342900" indent="-342900">
              <a:buFont typeface="Arial" panose="020B0604020202020204" pitchFamily="34" charset="0"/>
              <a:buChar char="•"/>
            </a:pPr>
            <a:r>
              <a:rPr lang="en-US" sz="1800" dirty="0"/>
              <a:t>Reduced clutter for initial implementation</a:t>
            </a:r>
          </a:p>
        </p:txBody>
      </p:sp>
      <p:pic>
        <p:nvPicPr>
          <p:cNvPr id="8" name="Picture Placeholder 7"/>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4487" r="14487"/>
          <a:stretch>
            <a:fillRect/>
          </a:stretch>
        </p:blipFill>
        <p:spPr>
          <a:xfrm>
            <a:off x="457200" y="1743063"/>
            <a:ext cx="5105400" cy="4044538"/>
          </a:xfrm>
        </p:spPr>
      </p:pic>
    </p:spTree>
    <p:extLst>
      <p:ext uri="{BB962C8B-B14F-4D97-AF65-F5344CB8AC3E}">
        <p14:creationId xmlns:p14="http://schemas.microsoft.com/office/powerpoint/2010/main" val="145581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3C8BC3-C295-4D06-8DE7-0D50167174CB}"/>
              </a:ext>
            </a:extLst>
          </p:cNvPr>
          <p:cNvSpPr>
            <a:spLocks noGrp="1"/>
          </p:cNvSpPr>
          <p:nvPr>
            <p:ph type="title"/>
          </p:nvPr>
        </p:nvSpPr>
        <p:spPr/>
        <p:txBody>
          <a:bodyPr/>
          <a:lstStyle/>
          <a:p>
            <a:r>
              <a:rPr lang="en-US" dirty="0"/>
              <a:t>Code Structure</a:t>
            </a:r>
          </a:p>
        </p:txBody>
      </p:sp>
      <p:sp>
        <p:nvSpPr>
          <p:cNvPr id="3" name="Slide Number Placeholder 2">
            <a:extLst>
              <a:ext uri="{FF2B5EF4-FFF2-40B4-BE49-F238E27FC236}">
                <a16:creationId xmlns:a16="http://schemas.microsoft.com/office/drawing/2014/main" xmlns="" id="{FDFF24D6-5999-4AAE-8404-C24175DB69E1}"/>
              </a:ext>
            </a:extLst>
          </p:cNvPr>
          <p:cNvSpPr>
            <a:spLocks noGrp="1"/>
          </p:cNvSpPr>
          <p:nvPr>
            <p:ph type="sldNum" sz="quarter" idx="12"/>
          </p:nvPr>
        </p:nvSpPr>
        <p:spPr/>
        <p:txBody>
          <a:bodyPr/>
          <a:lstStyle/>
          <a:p>
            <a:fld id="{BFEBEB0A-9E3D-4B14-9782-E2AE3DA60D96}" type="slidenum">
              <a:rPr lang="en-US" smtClean="0"/>
              <a:pPr/>
              <a:t>6</a:t>
            </a:fld>
            <a:endParaRPr lang="en-US" dirty="0"/>
          </a:p>
        </p:txBody>
      </p:sp>
      <p:sp>
        <p:nvSpPr>
          <p:cNvPr id="4" name="Footer Placeholder 3">
            <a:extLst>
              <a:ext uri="{FF2B5EF4-FFF2-40B4-BE49-F238E27FC236}">
                <a16:creationId xmlns:a16="http://schemas.microsoft.com/office/drawing/2014/main" xmlns="" id="{39300D7E-EDFF-45A1-9AE1-A4EA601D2752}"/>
              </a:ext>
            </a:extLst>
          </p:cNvPr>
          <p:cNvSpPr>
            <a:spLocks noGrp="1"/>
          </p:cNvSpPr>
          <p:nvPr>
            <p:ph type="ftr" sz="quarter" idx="11"/>
          </p:nvPr>
        </p:nvSpPr>
        <p:spPr/>
        <p:txBody>
          <a:bodyPr/>
          <a:lstStyle/>
          <a:p>
            <a:endParaRPr lang="en-US" dirty="0"/>
          </a:p>
        </p:txBody>
      </p:sp>
      <p:sp>
        <p:nvSpPr>
          <p:cNvPr id="5" name="Text Placeholder 6">
            <a:extLst>
              <a:ext uri="{FF2B5EF4-FFF2-40B4-BE49-F238E27FC236}">
                <a16:creationId xmlns:a16="http://schemas.microsoft.com/office/drawing/2014/main" xmlns="" id="{2B726621-F775-4994-BB08-B87C3F0D34D5}"/>
              </a:ext>
            </a:extLst>
          </p:cNvPr>
          <p:cNvSpPr txBox="1">
            <a:spLocks/>
          </p:cNvSpPr>
          <p:nvPr/>
        </p:nvSpPr>
        <p:spPr>
          <a:xfrm>
            <a:off x="5791200" y="2205031"/>
            <a:ext cx="3352800" cy="2447938"/>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endParaRPr lang="en-US" dirty="0"/>
          </a:p>
          <a:p>
            <a:pPr marL="342900" indent="-342900"/>
            <a:r>
              <a:rPr lang="en-US" sz="1800" dirty="0"/>
              <a:t>Python 3.5</a:t>
            </a:r>
          </a:p>
          <a:p>
            <a:pPr marL="342900" indent="-342900"/>
            <a:r>
              <a:rPr lang="en-US" sz="1800" dirty="0" err="1"/>
              <a:t>Tensorflow</a:t>
            </a:r>
            <a:r>
              <a:rPr lang="en-US" sz="1800" dirty="0"/>
              <a:t> 1.4</a:t>
            </a:r>
          </a:p>
          <a:p>
            <a:pPr marL="342900" indent="-342900"/>
            <a:r>
              <a:rPr lang="en-US" sz="1800" dirty="0"/>
              <a:t>OpenCV 3.3 with extra modules (</a:t>
            </a:r>
            <a:r>
              <a:rPr lang="en-US" sz="1800" dirty="0" err="1"/>
              <a:t>opencv-contrib</a:t>
            </a:r>
            <a:r>
              <a:rPr lang="en-US" sz="1800" dirty="0"/>
              <a:t>)</a:t>
            </a:r>
          </a:p>
        </p:txBody>
      </p:sp>
      <p:pic>
        <p:nvPicPr>
          <p:cNvPr id="9" name="Picture 8">
            <a:extLst>
              <a:ext uri="{FF2B5EF4-FFF2-40B4-BE49-F238E27FC236}">
                <a16:creationId xmlns:a16="http://schemas.microsoft.com/office/drawing/2014/main" xmlns="" id="{C4745D95-2514-41E0-8EFA-5915E1EC0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462" y="1862137"/>
            <a:ext cx="4714875" cy="3819525"/>
          </a:xfrm>
          <a:prstGeom prst="rect">
            <a:avLst/>
          </a:prstGeom>
        </p:spPr>
      </p:pic>
    </p:spTree>
    <p:extLst>
      <p:ext uri="{BB962C8B-B14F-4D97-AF65-F5344CB8AC3E}">
        <p14:creationId xmlns:p14="http://schemas.microsoft.com/office/powerpoint/2010/main" val="3539070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Object Detection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7</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xmlns=""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3495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Single-Shot Detectors</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8</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1026" name="Picture 2" descr="http://joshua881228.webfactional.com/media/uploads/ReadingNote/arXiv_SSD/SS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98" y="2438400"/>
            <a:ext cx="8236202" cy="237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588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err="1"/>
              <a:t>MobileNets</a:t>
            </a:r>
            <a:endParaRPr lang="en-US" dirty="0"/>
          </a:p>
        </p:txBody>
      </p:sp>
      <p:sp>
        <p:nvSpPr>
          <p:cNvPr id="11" name="Slide Number Placeholder 10"/>
          <p:cNvSpPr>
            <a:spLocks noGrp="1"/>
          </p:cNvSpPr>
          <p:nvPr>
            <p:ph type="sldNum" sz="quarter" idx="12"/>
          </p:nvPr>
        </p:nvSpPr>
        <p:spPr/>
        <p:txBody>
          <a:bodyPr/>
          <a:lstStyle/>
          <a:p>
            <a:fld id="{BFEBEB0A-9E3D-4B14-9782-E2AE3DA60D96}" type="slidenum">
              <a:rPr lang="en-US" smtClean="0"/>
              <a:pPr/>
              <a:t>9</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84376"/>
            <a:ext cx="9144000" cy="3518297"/>
          </a:xfrm>
          <a:prstGeom prst="rect">
            <a:avLst/>
          </a:prstGeom>
        </p:spPr>
      </p:pic>
      <p:sp>
        <p:nvSpPr>
          <p:cNvPr id="6" name="TextBox 5"/>
          <p:cNvSpPr txBox="1"/>
          <p:nvPr/>
        </p:nvSpPr>
        <p:spPr>
          <a:xfrm>
            <a:off x="4419600" y="6096000"/>
            <a:ext cx="914400" cy="914400"/>
          </a:xfrm>
          <a:prstGeom prst="rect">
            <a:avLst/>
          </a:prstGeom>
          <a:noFill/>
        </p:spPr>
        <p:txBody>
          <a:bodyPr wrap="none" rtlCol="0">
            <a:noAutofit/>
          </a:bodyPr>
          <a:lstStyle/>
          <a:p>
            <a:pPr algn="ctr"/>
            <a:r>
              <a:rPr lang="en-US" sz="1000" dirty="0"/>
              <a:t>A. G. Howard</a:t>
            </a:r>
            <a:r>
              <a:rPr lang="en-US" sz="1000" i="1" dirty="0"/>
              <a:t> et al</a:t>
            </a:r>
            <a:r>
              <a:rPr lang="en-US" sz="1000" dirty="0"/>
              <a:t>, "</a:t>
            </a:r>
            <a:r>
              <a:rPr lang="en-US" sz="1000" dirty="0" err="1"/>
              <a:t>MobileNets</a:t>
            </a:r>
            <a:r>
              <a:rPr lang="en-US" sz="1000" dirty="0"/>
              <a:t>: Efficient Convolutional Neural Networks for Mobile Vision Applications," 2017.</a:t>
            </a:r>
          </a:p>
          <a:p>
            <a:pPr algn="ctr"/>
            <a:endParaRPr lang="en-US" sz="1000" dirty="0" err="1"/>
          </a:p>
        </p:txBody>
      </p:sp>
    </p:spTree>
    <p:extLst>
      <p:ext uri="{BB962C8B-B14F-4D97-AF65-F5344CB8AC3E}">
        <p14:creationId xmlns:p14="http://schemas.microsoft.com/office/powerpoint/2010/main" val="26195254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e1d76e6ed25a0b9acc172e1212e12c5ea2ec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WPI_2012Multi</Template>
  <TotalTime>285</TotalTime>
  <Words>3161</Words>
  <Application>Microsoft Office PowerPoint</Application>
  <PresentationFormat>On-screen Show (4:3)</PresentationFormat>
  <Paragraphs>434</Paragraphs>
  <Slides>40</Slides>
  <Notes>35</Notes>
  <HiddenSlides>0</HiddenSlides>
  <MMClips>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Arial</vt:lpstr>
      <vt:lpstr>Calibri</vt:lpstr>
      <vt:lpstr>Courier New</vt:lpstr>
      <vt:lpstr>Times New Roman</vt:lpstr>
      <vt:lpstr>Verdana</vt:lpstr>
      <vt:lpstr>Wingdings</vt:lpstr>
      <vt:lpstr>WPI-White</vt:lpstr>
      <vt:lpstr>WPI_Gray</vt:lpstr>
      <vt:lpstr>Desktop Object Identification and Tracking</vt:lpstr>
      <vt:lpstr>Introduction</vt:lpstr>
      <vt:lpstr>Motivation</vt:lpstr>
      <vt:lpstr>Introduction</vt:lpstr>
      <vt:lpstr>Desk Camera Configuration</vt:lpstr>
      <vt:lpstr>Code Structure</vt:lpstr>
      <vt:lpstr>Object Detection</vt:lpstr>
      <vt:lpstr>Single-Shot Detectors</vt:lpstr>
      <vt:lpstr>MobileNets</vt:lpstr>
      <vt:lpstr>Transfer Learning</vt:lpstr>
      <vt:lpstr>Gathering Training Set</vt:lpstr>
      <vt:lpstr>Bounding Box Labels</vt:lpstr>
      <vt:lpstr>Training New Model</vt:lpstr>
      <vt:lpstr>Real-time Detection (No Tracking)</vt:lpstr>
      <vt:lpstr>Object Tracking</vt:lpstr>
      <vt:lpstr>What is Object Tracking?</vt:lpstr>
      <vt:lpstr>Why Track?</vt:lpstr>
      <vt:lpstr>Tracking Methods</vt:lpstr>
      <vt:lpstr>Tracking Methods, Continued</vt:lpstr>
      <vt:lpstr>Incorporating Tracking</vt:lpstr>
      <vt:lpstr>Results and Conclusions</vt:lpstr>
      <vt:lpstr>Real-Time Detection (Tracking)</vt:lpstr>
      <vt:lpstr>Results</vt:lpstr>
      <vt:lpstr>Places to Improve</vt:lpstr>
      <vt:lpstr>Future Work</vt:lpstr>
      <vt:lpstr>Any Questions?</vt:lpstr>
      <vt:lpstr>PowerPoint Presentation</vt:lpstr>
      <vt:lpstr>Layout: SectionDivider, Verdana Bold 40pt</vt:lpstr>
      <vt:lpstr>Layout: Title and Content Verdana Bold 32pt</vt:lpstr>
      <vt:lpstr>Layout: Two Content </vt:lpstr>
      <vt:lpstr>Color Scheme</vt:lpstr>
      <vt:lpstr>Default Settings</vt:lpstr>
      <vt:lpstr> Default Table Style</vt:lpstr>
      <vt:lpstr>Layout: PhotoCaption</vt:lpstr>
      <vt:lpstr>Layout: Content Column Chart Sample</vt:lpstr>
      <vt:lpstr>Layout: Two Content  Column Chart Sample </vt:lpstr>
      <vt:lpstr>Layout: Content  Line Chart Sample</vt:lpstr>
      <vt:lpstr>Layout: Two Content  Line Chart Sample</vt:lpstr>
      <vt:lpstr>Layout: Content  Pie Chart Sample </vt:lpstr>
      <vt:lpstr>Layout: Two Content  Pie Chart Sample </vt:lpstr>
    </vt:vector>
  </TitlesOfParts>
  <Company>CCC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creator>Choi, Yejee</dc:creator>
  <cp:lastModifiedBy>Kevin DuCharme</cp:lastModifiedBy>
  <cp:revision>65</cp:revision>
  <dcterms:created xsi:type="dcterms:W3CDTF">2016-10-10T18:04:18Z</dcterms:created>
  <dcterms:modified xsi:type="dcterms:W3CDTF">2017-12-11T22:36:59Z</dcterms:modified>
</cp:coreProperties>
</file>